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3" r:id="rId5"/>
    <p:sldId id="274" r:id="rId6"/>
    <p:sldId id="260" r:id="rId7"/>
    <p:sldId id="282" r:id="rId8"/>
    <p:sldId id="261" r:id="rId9"/>
    <p:sldId id="262" r:id="rId10"/>
    <p:sldId id="263" r:id="rId11"/>
    <p:sldId id="264" r:id="rId12"/>
    <p:sldId id="277" r:id="rId13"/>
    <p:sldId id="278" r:id="rId14"/>
    <p:sldId id="265" r:id="rId15"/>
    <p:sldId id="266" r:id="rId16"/>
    <p:sldId id="276" r:id="rId17"/>
    <p:sldId id="268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US_NATO%20RUSSIA%20MILITARY%20SPEN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US_NATO%20RUSSIA%20MILITARY%20SPEND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US/NATO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Sheet1!$H$27:$AK$27</c:f>
              <c:numCache>
                <c:formatCode>0</c:formatCode>
                <c:ptCount val="30"/>
                <c:pt idx="0">
                  <c:v>764.47619665217644</c:v>
                </c:pt>
                <c:pt idx="1">
                  <c:v>723.56973438346847</c:v>
                </c:pt>
                <c:pt idx="2">
                  <c:v>689.44891808502825</c:v>
                </c:pt>
                <c:pt idx="3">
                  <c:v>647.34721829615273</c:v>
                </c:pt>
                <c:pt idx="4">
                  <c:v>617.48539759910841</c:v>
                </c:pt>
                <c:pt idx="5">
                  <c:v>611.75970384135633</c:v>
                </c:pt>
                <c:pt idx="6">
                  <c:v>600.13261791830416</c:v>
                </c:pt>
                <c:pt idx="7">
                  <c:v>602.27198231890236</c:v>
                </c:pt>
                <c:pt idx="8">
                  <c:v>619.94855924492458</c:v>
                </c:pt>
                <c:pt idx="9">
                  <c:v>624.95853886652139</c:v>
                </c:pt>
                <c:pt idx="10">
                  <c:v>688.63370520707304</c:v>
                </c:pt>
                <c:pt idx="11">
                  <c:v>768.57621197562923</c:v>
                </c:pt>
                <c:pt idx="12">
                  <c:v>825.05552973695751</c:v>
                </c:pt>
                <c:pt idx="13">
                  <c:v>848.88931149766927</c:v>
                </c:pt>
                <c:pt idx="14">
                  <c:v>864.84797236474276</c:v>
                </c:pt>
                <c:pt idx="15">
                  <c:v>885.64722843164475</c:v>
                </c:pt>
                <c:pt idx="16">
                  <c:v>942.45290215872251</c:v>
                </c:pt>
                <c:pt idx="17">
                  <c:v>1010.7154413128322</c:v>
                </c:pt>
                <c:pt idx="18">
                  <c:v>1031.6006637325402</c:v>
                </c:pt>
                <c:pt idx="19">
                  <c:v>1016.7361424020054</c:v>
                </c:pt>
                <c:pt idx="20">
                  <c:v>967.37536203652792</c:v>
                </c:pt>
                <c:pt idx="21">
                  <c:v>900.42124099146861</c:v>
                </c:pt>
                <c:pt idx="22">
                  <c:v>853.8321674734849</c:v>
                </c:pt>
                <c:pt idx="23">
                  <c:v>837.56804901148826</c:v>
                </c:pt>
                <c:pt idx="24">
                  <c:v>838.90031341301767</c:v>
                </c:pt>
                <c:pt idx="25">
                  <c:v>833.32547656613224</c:v>
                </c:pt>
                <c:pt idx="26">
                  <c:v>854.55817485641273</c:v>
                </c:pt>
                <c:pt idx="27">
                  <c:v>902.5349752767529</c:v>
                </c:pt>
                <c:pt idx="28">
                  <c:v>945.03029274251969</c:v>
                </c:pt>
                <c:pt idx="29">
                  <c:v>936.31668716649415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7-4064-B066-B37E8F2173EB}"/>
            </c:ext>
          </c:extLst>
        </c:ser>
        <c:ser>
          <c:idx val="1"/>
          <c:order val="1"/>
          <c:tx>
            <c:v>RUSSIA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Sheet1!$H$28:$AK$28</c:f>
              <c:numCache>
                <c:formatCode>0</c:formatCode>
                <c:ptCount val="30"/>
                <c:pt idx="0">
                  <c:v>43.606266846808296</c:v>
                </c:pt>
                <c:pt idx="1">
                  <c:v>38.119568994963601</c:v>
                </c:pt>
                <c:pt idx="2">
                  <c:v>36.036048920205495</c:v>
                </c:pt>
                <c:pt idx="3">
                  <c:v>23.710308369219192</c:v>
                </c:pt>
                <c:pt idx="4">
                  <c:v>22.388026556954138</c:v>
                </c:pt>
                <c:pt idx="5">
                  <c:v>24.47616968601</c:v>
                </c:pt>
                <c:pt idx="6">
                  <c:v>14.55580938797884</c:v>
                </c:pt>
                <c:pt idx="7">
                  <c:v>16.164503022917998</c:v>
                </c:pt>
                <c:pt idx="8">
                  <c:v>21.809647821922045</c:v>
                </c:pt>
                <c:pt idx="9">
                  <c:v>23.569702090271402</c:v>
                </c:pt>
                <c:pt idx="10">
                  <c:v>26.110331866984396</c:v>
                </c:pt>
                <c:pt idx="11">
                  <c:v>27.377650728275469</c:v>
                </c:pt>
                <c:pt idx="12">
                  <c:v>28.61552851494713</c:v>
                </c:pt>
                <c:pt idx="13">
                  <c:v>32.518962913471256</c:v>
                </c:pt>
                <c:pt idx="14">
                  <c:v>35.993556887974421</c:v>
                </c:pt>
                <c:pt idx="15">
                  <c:v>39.179036610221132</c:v>
                </c:pt>
                <c:pt idx="16">
                  <c:v>43.04895098184727</c:v>
                </c:pt>
                <c:pt idx="17">
                  <c:v>45.166510844669297</c:v>
                </c:pt>
                <c:pt idx="18">
                  <c:v>46.084682383329209</c:v>
                </c:pt>
                <c:pt idx="19">
                  <c:v>49.18330613628833</c:v>
                </c:pt>
                <c:pt idx="20">
                  <c:v>56.986301439939581</c:v>
                </c:pt>
                <c:pt idx="21">
                  <c:v>59.76345761615795</c:v>
                </c:pt>
                <c:pt idx="22">
                  <c:v>64.049909870607749</c:v>
                </c:pt>
                <c:pt idx="23">
                  <c:v>69.032881619319483</c:v>
                </c:pt>
                <c:pt idx="24">
                  <c:v>74.006167476929477</c:v>
                </c:pt>
                <c:pt idx="25">
                  <c:v>59.968774378716766</c:v>
                </c:pt>
                <c:pt idx="26">
                  <c:v>57.709288362350009</c:v>
                </c:pt>
                <c:pt idx="27">
                  <c:v>60.295964136088124</c:v>
                </c:pt>
                <c:pt idx="28">
                  <c:v>61.712537168937139</c:v>
                </c:pt>
                <c:pt idx="29">
                  <c:v>63.485062213103333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7-4064-B066-B37E8F217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431520"/>
        <c:axId val="1811439008"/>
      </c:lineChart>
      <c:catAx>
        <c:axId val="181143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1439008"/>
        <c:crosses val="autoZero"/>
        <c:auto val="1"/>
        <c:lblAlgn val="ctr"/>
        <c:lblOffset val="100"/>
        <c:noMultiLvlLbl val="0"/>
      </c:catAx>
      <c:valAx>
        <c:axId val="1811439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8114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US/NATO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Sheet1!$H$27:$AK$27</c:f>
              <c:numCache>
                <c:formatCode>0</c:formatCode>
                <c:ptCount val="30"/>
                <c:pt idx="0">
                  <c:v>764.47619665217644</c:v>
                </c:pt>
                <c:pt idx="1">
                  <c:v>723.56973438346847</c:v>
                </c:pt>
                <c:pt idx="2">
                  <c:v>689.44891808502825</c:v>
                </c:pt>
                <c:pt idx="3">
                  <c:v>647.34721829615273</c:v>
                </c:pt>
                <c:pt idx="4">
                  <c:v>617.48539759910841</c:v>
                </c:pt>
                <c:pt idx="5">
                  <c:v>611.75970384135633</c:v>
                </c:pt>
                <c:pt idx="6">
                  <c:v>600.13261791830416</c:v>
                </c:pt>
                <c:pt idx="7">
                  <c:v>602.27198231890236</c:v>
                </c:pt>
                <c:pt idx="8">
                  <c:v>619.94855924492458</c:v>
                </c:pt>
                <c:pt idx="9">
                  <c:v>624.95853886652139</c:v>
                </c:pt>
                <c:pt idx="10">
                  <c:v>688.63370520707304</c:v>
                </c:pt>
                <c:pt idx="11">
                  <c:v>768.57621197562923</c:v>
                </c:pt>
                <c:pt idx="12">
                  <c:v>825.05552973695751</c:v>
                </c:pt>
                <c:pt idx="13">
                  <c:v>848.88931149766927</c:v>
                </c:pt>
                <c:pt idx="14">
                  <c:v>864.84797236474276</c:v>
                </c:pt>
                <c:pt idx="15">
                  <c:v>885.64722843164475</c:v>
                </c:pt>
                <c:pt idx="16">
                  <c:v>942.45290215872251</c:v>
                </c:pt>
                <c:pt idx="17">
                  <c:v>1010.7154413128322</c:v>
                </c:pt>
                <c:pt idx="18">
                  <c:v>1031.6006637325402</c:v>
                </c:pt>
                <c:pt idx="19">
                  <c:v>1016.7361424020054</c:v>
                </c:pt>
                <c:pt idx="20">
                  <c:v>967.37536203652792</c:v>
                </c:pt>
                <c:pt idx="21">
                  <c:v>900.42124099146861</c:v>
                </c:pt>
                <c:pt idx="22">
                  <c:v>853.8321674734849</c:v>
                </c:pt>
                <c:pt idx="23">
                  <c:v>837.56804901148826</c:v>
                </c:pt>
                <c:pt idx="24">
                  <c:v>838.90031341301767</c:v>
                </c:pt>
                <c:pt idx="25">
                  <c:v>833.32547656613224</c:v>
                </c:pt>
                <c:pt idx="26">
                  <c:v>854.55817485641273</c:v>
                </c:pt>
                <c:pt idx="27">
                  <c:v>902.5349752767529</c:v>
                </c:pt>
                <c:pt idx="28">
                  <c:v>945.03029274251969</c:v>
                </c:pt>
                <c:pt idx="29">
                  <c:v>936.31668716649415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7-4064-B066-B37E8F2173EB}"/>
            </c:ext>
          </c:extLst>
        </c:ser>
        <c:ser>
          <c:idx val="1"/>
          <c:order val="1"/>
          <c:tx>
            <c:v>RUSSIA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Sheet1!$H$28:$AK$28</c:f>
              <c:numCache>
                <c:formatCode>0</c:formatCode>
                <c:ptCount val="30"/>
                <c:pt idx="0">
                  <c:v>43.606266846808296</c:v>
                </c:pt>
                <c:pt idx="1">
                  <c:v>38.119568994963601</c:v>
                </c:pt>
                <c:pt idx="2">
                  <c:v>36.036048920205495</c:v>
                </c:pt>
                <c:pt idx="3">
                  <c:v>23.710308369219192</c:v>
                </c:pt>
                <c:pt idx="4">
                  <c:v>22.388026556954138</c:v>
                </c:pt>
                <c:pt idx="5">
                  <c:v>24.47616968601</c:v>
                </c:pt>
                <c:pt idx="6">
                  <c:v>14.55580938797884</c:v>
                </c:pt>
                <c:pt idx="7">
                  <c:v>16.164503022917998</c:v>
                </c:pt>
                <c:pt idx="8">
                  <c:v>21.809647821922045</c:v>
                </c:pt>
                <c:pt idx="9">
                  <c:v>23.569702090271402</c:v>
                </c:pt>
                <c:pt idx="10">
                  <c:v>26.110331866984396</c:v>
                </c:pt>
                <c:pt idx="11">
                  <c:v>27.377650728275469</c:v>
                </c:pt>
                <c:pt idx="12">
                  <c:v>28.61552851494713</c:v>
                </c:pt>
                <c:pt idx="13">
                  <c:v>32.518962913471256</c:v>
                </c:pt>
                <c:pt idx="14">
                  <c:v>35.993556887974421</c:v>
                </c:pt>
                <c:pt idx="15">
                  <c:v>39.179036610221132</c:v>
                </c:pt>
                <c:pt idx="16">
                  <c:v>43.04895098184727</c:v>
                </c:pt>
                <c:pt idx="17">
                  <c:v>45.166510844669297</c:v>
                </c:pt>
                <c:pt idx="18">
                  <c:v>46.084682383329209</c:v>
                </c:pt>
                <c:pt idx="19">
                  <c:v>49.18330613628833</c:v>
                </c:pt>
                <c:pt idx="20">
                  <c:v>56.986301439939581</c:v>
                </c:pt>
                <c:pt idx="21">
                  <c:v>59.76345761615795</c:v>
                </c:pt>
                <c:pt idx="22">
                  <c:v>64.049909870607749</c:v>
                </c:pt>
                <c:pt idx="23">
                  <c:v>69.032881619319483</c:v>
                </c:pt>
                <c:pt idx="24">
                  <c:v>74.006167476929477</c:v>
                </c:pt>
                <c:pt idx="25">
                  <c:v>59.968774378716766</c:v>
                </c:pt>
                <c:pt idx="26">
                  <c:v>57.709288362350009</c:v>
                </c:pt>
                <c:pt idx="27">
                  <c:v>60.295964136088124</c:v>
                </c:pt>
                <c:pt idx="28">
                  <c:v>61.712537168937139</c:v>
                </c:pt>
                <c:pt idx="29">
                  <c:v>63.485062213103333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7-4064-B066-B37E8F217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431520"/>
        <c:axId val="1811439008"/>
      </c:lineChart>
      <c:catAx>
        <c:axId val="181143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1439008"/>
        <c:crosses val="autoZero"/>
        <c:auto val="1"/>
        <c:lblAlgn val="ctr"/>
        <c:lblOffset val="100"/>
        <c:noMultiLvlLbl val="0"/>
      </c:catAx>
      <c:valAx>
        <c:axId val="1811439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8114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E072-FC1B-E729-69B5-CE1D766D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7D75E-492D-EA21-3149-80B52F827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D4B7-BE04-B5B8-2C9C-C5DBBC32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C3C1-7654-150D-9404-9727F858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C266-9E80-F9E5-B665-F41237C4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3D10-CE30-50AC-FA01-A2FA1054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18713-4354-9095-A1D0-362A8353A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8535-AF01-4B4D-38D0-7AA2267A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E0757-9630-3824-5DF6-0BCB9CCF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B4B0-B6B9-A2A8-CA89-8074CB7B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B63F5-94FC-A1B6-83D6-56A009DC6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785C7-833C-52B3-6703-D81BDBA41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FF31-E53E-41BA-8AC6-4A73A2E5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209BE-18B3-3437-C1A2-82C9A7B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F926C-897E-7762-9AB2-0F5A870E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7960-6138-47A8-C07A-28D79222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7B55-9544-EB34-04B2-9B7D7032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93631-C47D-5AB8-340D-55751A76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FBD07-FB51-3037-99D9-567EA2CB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6D27F-0CD5-A8E7-F28D-989BB34C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1873-E6CA-9A49-6FC1-C6D4B19C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35BF9-D4EE-68CF-312A-697BD0FE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0124-761A-5D03-8321-22435303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34DB0-1D75-2E40-BAD6-36377CB0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8BD8-5FA1-492D-41D1-2AB47D2E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3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1A9F-4570-8884-1BB4-3DCD45F5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1767-26C2-3874-61BF-E2F17867A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9A3D9-52FC-1D3E-4589-4F658DE54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C525B-015F-FB81-41C3-C62FC7DE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F7DA6-C4F9-4280-3D3F-C9880DF9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6FCC6-D8C9-5D62-061D-CFCB2951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30CF-7D9D-E483-F40D-6BF19FD9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989ED-3897-FA03-AE6A-D0046B16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58AC-AA0A-9C4B-F5AF-5D19DE94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5A3D1-DF27-1544-90DD-3509AFDAB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120A4-42EF-11B2-95DD-1432CA765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D1866-602A-9282-A30E-674958EE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5D795-E853-150B-59B7-3734D35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A138D-1F31-D59A-C7DA-C2CE67DD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3115-07A1-1A7A-644C-B2108149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7B94-D34F-7B06-71C9-C337D615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49E57-77BE-8C79-1ACC-5E51D902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62648-3316-256F-0437-A99113C2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B4B87-F8AF-FF25-6D4B-B96354DD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5475D-0C60-A3F1-D3B8-F540086C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5EBA-377C-8986-3FBF-D414EEF6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6E13-EC90-A175-0D1F-50B5F63E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5444D-F36A-16EC-9A83-D4274A38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B032-1766-8059-8BD2-EAEE30EB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2F00C-01FC-486A-40F1-516E3AD4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E4F68-A3AA-C88D-B54A-01931C60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35B5-82A2-2B8E-5442-196A40CC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A593-715B-7BBC-F298-C9C8CD45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4A5F2-4798-F81C-CA19-A27010FC9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B36AA-B3CD-CFF1-13B2-18CB34DEC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78AB8-C1F9-7A26-964F-C3CD452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948DD-25F9-F1F8-4AC8-694F3F8D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AD6D3-BA4D-EA1C-EB68-7F07BE01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FCA7A-A491-325A-370D-C10769BE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1C542-AAD0-0E5F-2749-D93FB330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DE91-18EA-B9E9-1592-CBF2E73C9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7D8C-FECC-413D-9D41-70647733FC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67F47-7CA8-6FD5-DA10-899556651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27F8-DB23-8A85-E9B3-389291952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1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8FA7-A2E6-C23D-5255-982D9B34E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10" y="499609"/>
            <a:ext cx="10814180" cy="123828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UKRAINE, IDEOLOGY, AND MILITARY SPENDING: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RETHINKING INTERNATIONAL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6A79D-DA7C-4673-A333-ABB345E78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7274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Brian D’Agostino, Ph.D.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President, International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Psychohistorical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Association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bdagostino.com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CAE23-84F9-9F96-5EA8-7DB3C0C8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17" y="2015412"/>
            <a:ext cx="3458545" cy="25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Russian Imperialism: Fantasy, not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1998, the US and NATO spent 585 billion dollars more on their militaries than Russia.  By 2021, this already absurd level of overkill had increased to 873 billion.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Aleksandr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Dugin’s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dreams of a Russian “world empire” were simply delusional.  This was common knowledge in Washington, Brussels [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NATO headquarters],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Moscow. 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There was no conceivable security rationale for the expansions of NATO in 1999 and 2004; they were entirely unprovoked.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US and NATO could have made peace with Russia at any time since the end of the Cold War, and can still make peace today.</a:t>
            </a:r>
          </a:p>
        </p:txBody>
      </p:sp>
    </p:spTree>
    <p:extLst>
      <p:ext uri="{BB962C8B-B14F-4D97-AF65-F5344CB8AC3E}">
        <p14:creationId xmlns:p14="http://schemas.microsoft.com/office/powerpoint/2010/main" val="32121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Historical Background of the 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1992-1999: Post-Cold War “peace dividend;” Yeltsin turns over Russian economy to Wall Street and oligarchs.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Beginning in 1999, American weapons makers and foreign policy hawks end the peace dividend and begin a twenty-year military buildup and NATO expansion to restore their profits and power.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Beginning in 2000, newly elected Vladimir Putin reasserts state control over the Russian economy, earning popular support but the enmity of US and European elites.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Russia struggles to keep up with the US/NATO military buildup, but falls further behind.  </a:t>
            </a:r>
          </a:p>
        </p:txBody>
      </p:sp>
    </p:spTree>
    <p:extLst>
      <p:ext uri="{BB962C8B-B14F-4D97-AF65-F5344CB8AC3E}">
        <p14:creationId xmlns:p14="http://schemas.microsoft.com/office/powerpoint/2010/main" val="32523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br>
              <a:rPr lang="en-US" sz="4000" b="1" dirty="0"/>
            </a:br>
            <a:r>
              <a:rPr lang="en-US" sz="4000" b="1" dirty="0"/>
              <a:t>MILITARY SPENDING TELLS THE STORY</a:t>
            </a:r>
            <a:br>
              <a:rPr lang="en-US" sz="3200" b="1" dirty="0"/>
            </a:br>
            <a:r>
              <a:rPr lang="en-US" sz="2700" dirty="0"/>
              <a:t>US/NATO</a:t>
            </a:r>
            <a:r>
              <a:rPr lang="en-US" sz="2700" baseline="0" dirty="0"/>
              <a:t> AND RUSSIAN MILITARY EXPENDITURES, </a:t>
            </a:r>
            <a:br>
              <a:rPr lang="en-US" sz="2700" baseline="0" dirty="0"/>
            </a:br>
            <a:r>
              <a:rPr lang="en-US" sz="2700" baseline="0" dirty="0"/>
              <a:t>2020 US DOLLARS (billions), 1992-2021</a:t>
            </a:r>
            <a:br>
              <a:rPr lang="en-US" sz="3200" b="1" baseline="0" dirty="0"/>
            </a:br>
            <a:r>
              <a:rPr lang="en-US" sz="2700" i="1" baseline="0" dirty="0"/>
              <a:t>from SIPRI Military Expenditure Data Base</a:t>
            </a:r>
            <a:br>
              <a:rPr lang="en-US" sz="4000" i="1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5E459D-2EBD-B763-8267-0E2206800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66219" y="2052536"/>
          <a:ext cx="7059561" cy="40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8003C1-7743-BC50-BBBC-4A6ECAF6273B}"/>
              </a:ext>
            </a:extLst>
          </p:cNvPr>
          <p:cNvSpPr txBox="1"/>
          <p:nvPr/>
        </p:nvSpPr>
        <p:spPr>
          <a:xfrm>
            <a:off x="1327564" y="1905033"/>
            <a:ext cx="110748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1000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800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600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400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B5C6B-556C-D157-202D-FE29525C43C8}"/>
              </a:ext>
            </a:extLst>
          </p:cNvPr>
          <p:cNvSpPr txBox="1"/>
          <p:nvPr/>
        </p:nvSpPr>
        <p:spPr>
          <a:xfrm>
            <a:off x="2110797" y="6074187"/>
            <a:ext cx="836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1992                       2002                       2012                        2022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64EA4-8C50-6E6D-2B61-9AFFD8782A1E}"/>
              </a:ext>
            </a:extLst>
          </p:cNvPr>
          <p:cNvSpPr txBox="1"/>
          <p:nvPr/>
        </p:nvSpPr>
        <p:spPr>
          <a:xfrm>
            <a:off x="9432483" y="274405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US/NATO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E090B-D5DC-1323-FFCF-1874AAC05580}"/>
              </a:ext>
            </a:extLst>
          </p:cNvPr>
          <p:cNvSpPr txBox="1"/>
          <p:nvPr/>
        </p:nvSpPr>
        <p:spPr>
          <a:xfrm>
            <a:off x="9432483" y="5470291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422013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4CA2-4059-355B-9001-BB2D8A67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Ukraine, with Provinces Annexed by Russia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87CF96-BDD5-AF33-091A-2D4EDFCC7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376" y="1825625"/>
            <a:ext cx="65312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365125"/>
            <a:ext cx="11041626" cy="1325563"/>
          </a:xfrm>
        </p:spPr>
        <p:txBody>
          <a:bodyPr/>
          <a:lstStyle/>
          <a:p>
            <a:pPr algn="ctr"/>
            <a:r>
              <a:rPr lang="en-US" b="1" dirty="0"/>
              <a:t>Antecedents of Russia’s February 2022 Invasion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2014, the US supports an anti-Russian coup in Kyiv.</a:t>
            </a:r>
          </a:p>
          <a:p>
            <a:r>
              <a:rPr lang="en-US" dirty="0"/>
              <a:t>Ukrainian civil war: western and central Ukraine support the coup while the Donbas and Crimea oppose it.</a:t>
            </a:r>
          </a:p>
          <a:p>
            <a:r>
              <a:rPr lang="en-US" dirty="0"/>
              <a:t>Russia supports separatists in Donbas and annexes Crimea, home of its Black Sea Fleet.</a:t>
            </a:r>
          </a:p>
          <a:p>
            <a:r>
              <a:rPr lang="en-US" dirty="0"/>
              <a:t>In 2019, Volodymyr Zelensky is elected President of Ukraine on a pro-EU and pro-NATO platform.</a:t>
            </a:r>
          </a:p>
          <a:p>
            <a:r>
              <a:rPr lang="en-US" dirty="0"/>
              <a:t>In November 2021, U.S. and Ukraine sign Charter on Strategic Partnership, calling for Ukraine to join NATO and reintegrate Crimea into Ukraine.     </a:t>
            </a:r>
          </a:p>
        </p:txBody>
      </p:sp>
    </p:spTree>
    <p:extLst>
      <p:ext uri="{BB962C8B-B14F-4D97-AF65-F5344CB8AC3E}">
        <p14:creationId xmlns:p14="http://schemas.microsoft.com/office/powerpoint/2010/main" val="7711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the Conflict Continues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appears the Kremlin’s war aims are to retain Crimea; insure at least a neutral (not EU/NATO-aligned) government in Kyiv; and retain the four southeastern provinces annexed in September 2022.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Kyiv’s stated aim is to regain all provinces annexed by Russia, including Crimea.  The Pentagon knows this is not realistic, but Kyiv will not accept a negotiated end to the war as long as Europeans and Americans continue arming Ukraine with no requirement to settle the conflict.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US policy is to “fight Russia to the last Ukrainian” in the hope of toppling Putin; but the war is having the opposite effect, enabling Putin to further consolidate his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3F63-1B11-A987-1878-322A170D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will the War End?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56D94-BC0D-0CC2-9CDE-259F0A48A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288" y="2290916"/>
            <a:ext cx="5337513" cy="298900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E3186-6AA1-5895-F151-B52D4EBA4D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one has a crystal ball, but it’s likely that European and American taxpayers will get tired of paying for the war before Russia abandons it’s war aims.</a:t>
            </a:r>
          </a:p>
          <a:p>
            <a:r>
              <a:rPr lang="en-US" dirty="0"/>
              <a:t>A negotiated end to the war may include continued Russian annexation of Crimea, neutrality of Ukraine, and a new referendum giving the recently annexed provinces the choice to join Ukraine or Russia.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Should We Learn from this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That war is obsolete.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citizens want peace, then demand that our leaders resolve conflicts through negotiations, not war.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That war propaganda is seductive.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Don’t believe politicians and pundits who whip up indignation about a war in order to give our tax dollars to military bureaucracies and “defense” contractors. 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That war institutions are entrenched but depend upon public support.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citizens want peace, then demand that policy-makers “move the money” from the war machine to investment in a just and sustainable future.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C95E-9C40-B63F-5122-04C7657C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58978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Bibliography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588E2-FD03-3826-9C2C-119AE560E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112" y="1712573"/>
            <a:ext cx="4857136" cy="4339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dirty="0"/>
              <a:t>Scholarly citations in support of this presentation appear in the text version, “Ukraine, Ideology, and Military Spend-</a:t>
            </a:r>
            <a:r>
              <a:rPr lang="en-US" sz="4400" dirty="0" err="1"/>
              <a:t>ing</a:t>
            </a:r>
            <a:r>
              <a:rPr lang="en-US" sz="4400" dirty="0"/>
              <a:t>: Rethinking International Security,” currently under peer review by</a:t>
            </a:r>
            <a:r>
              <a:rPr lang="en-US" sz="4400" i="1" dirty="0"/>
              <a:t> Peace Studies Journal.  </a:t>
            </a:r>
            <a:r>
              <a:rPr lang="en-US" sz="4400" dirty="0"/>
              <a:t>For a copy of this paper and the PowerPoint, contact Brian D’Agostino at bdagostino2687@gmail.com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805A9-E4BE-E5C7-E9A6-5769E0557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58978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bdagostino.com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977FE-73DF-E447-5AD8-7D9A1DC8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492" y="1591063"/>
            <a:ext cx="2798253" cy="44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WAR: WHO BENEFITS, WHO PAYS?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F07F9F-6569-22A3-6E7D-7308C0D15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826" y="1792428"/>
            <a:ext cx="6408347" cy="4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6486-A113-0862-6C85-90685FFD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IDEOLOGIES AND PROPAGANDA </a:t>
            </a:r>
            <a:br>
              <a:rPr lang="en-US" b="1" dirty="0"/>
            </a:br>
            <a:r>
              <a:rPr lang="en-US" b="1" dirty="0"/>
              <a:t>CONVINCE TAXPAYERS </a:t>
            </a:r>
            <a:br>
              <a:rPr lang="en-US" b="1" dirty="0"/>
            </a:br>
            <a:r>
              <a:rPr lang="en-US" b="1" dirty="0"/>
              <a:t>TO CONTINUE PAYING FOR WAR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1427A3-2F74-A104-9FC1-4CE588161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1818" y="3048879"/>
            <a:ext cx="5004182" cy="263123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CC6BD2-4B1E-9068-2174-AB5632528D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21277" y="2799184"/>
            <a:ext cx="4130225" cy="3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FB5-CC2F-71A1-F1A5-C51F2D5A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Stated vs. Actual Policy Rationales: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did they do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764C5-D6F5-126D-A3A3-FD7D7675F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21" y="2094116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/>
              <a:t>HIROSHIMA AND NAGASAKI</a:t>
            </a:r>
          </a:p>
          <a:p>
            <a:pPr algn="ctr"/>
            <a:r>
              <a:rPr lang="en-US" sz="3200" b="0" dirty="0"/>
              <a:t> BOMBINGS, AUGUST 1945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3269AB-996C-962F-976E-2F6B66061E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3321457"/>
            <a:ext cx="5183188" cy="291217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068D9-12F7-160A-A731-BE170BA65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863" y="2094116"/>
            <a:ext cx="5483158" cy="82391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SOVIETS PUT MISSILES IN CUBA, </a:t>
            </a:r>
          </a:p>
          <a:p>
            <a:pPr algn="ctr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OCTOBER 1962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5A420F-206D-BA01-DB29-E805EAA74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30221" y="3247592"/>
            <a:ext cx="4052850" cy="30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FB5-CC2F-71A1-F1A5-C51F2D5A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4" y="365125"/>
            <a:ext cx="107639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Stated vs. Actual Policy Rationales: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did Putin invade Ukraine? (February 2022)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84F3-C333-50D8-E72B-EA167A4A9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014" y="2822089"/>
            <a:ext cx="5269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Putin’s July 2021 article, “On the Historical Unity of Russians and Ukrainians”</a:t>
            </a:r>
          </a:p>
          <a:p>
            <a:pPr marL="0" indent="0">
              <a:buNone/>
            </a:pP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Historian Jane Burbank concludes, “The goal, plainly, is empire.”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764C5-D6F5-126D-A3A3-FD7D7675F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pPr algn="ctr"/>
            <a:r>
              <a:rPr lang="en-US" sz="5100" b="0" u="sng" dirty="0">
                <a:solidFill>
                  <a:schemeClr val="accent2">
                    <a:lumMod val="50000"/>
                  </a:schemeClr>
                </a:solidFill>
              </a:rPr>
              <a:t>ACTUAL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D779D-B908-7A9D-4746-DA246E64E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5221"/>
            <a:ext cx="5183188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Was Putin’s goal really to restore the Russian Empire?</a:t>
            </a:r>
          </a:p>
          <a:p>
            <a:pPr marL="0" indent="0">
              <a:buNone/>
            </a:pP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Was it to defend Russia from NATO expansion?</a:t>
            </a:r>
          </a:p>
          <a:p>
            <a:pPr marL="0" indent="0">
              <a:buNone/>
            </a:pP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Was it something else?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068D9-12F7-160A-A731-BE170BA65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u="sng" dirty="0">
                <a:solidFill>
                  <a:schemeClr val="accent2">
                    <a:lumMod val="50000"/>
                  </a:schemeClr>
                </a:solidFill>
              </a:rPr>
              <a:t>STATED</a:t>
            </a:r>
          </a:p>
        </p:txBody>
      </p:sp>
    </p:spTree>
    <p:extLst>
      <p:ext uri="{BB962C8B-B14F-4D97-AF65-F5344CB8AC3E}">
        <p14:creationId xmlns:p14="http://schemas.microsoft.com/office/powerpoint/2010/main" val="5904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Putin’s Intentions:</a:t>
            </a:r>
            <a:br>
              <a:rPr lang="en-US" b="1" dirty="0"/>
            </a:br>
            <a:r>
              <a:rPr lang="en-US" b="1" dirty="0"/>
              <a:t>Why Public Statements Alone Tell Us Little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Like all politicians, Putin says different things to different audiences.</a:t>
            </a:r>
          </a:p>
          <a:p>
            <a:r>
              <a:rPr lang="en-US" sz="3200" dirty="0"/>
              <a:t>Sometimes he has said that NATO expansion threatens Russia, other times not. </a:t>
            </a:r>
          </a:p>
          <a:p>
            <a:r>
              <a:rPr lang="en-US" sz="3200" dirty="0"/>
              <a:t>American pundits cherry pick his statements to support their own positions (e.g. Michael McFaul, John Mearsheimer).</a:t>
            </a:r>
          </a:p>
          <a:p>
            <a:r>
              <a:rPr lang="en-US" sz="3200" dirty="0"/>
              <a:t>Need objective evidence, not just public statements, to understand Kremlin policymakers’ real intentions in invading Ukraine.</a:t>
            </a:r>
          </a:p>
        </p:txBody>
      </p:sp>
    </p:spTree>
    <p:extLst>
      <p:ext uri="{BB962C8B-B14F-4D97-AF65-F5344CB8AC3E}">
        <p14:creationId xmlns:p14="http://schemas.microsoft.com/office/powerpoint/2010/main" val="35088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4170-8466-3FF9-F772-D79D2A26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Which came first, the Chicken or the Egg?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E38A-C6C8-7566-A9F4-C36AAA959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6534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Linux Libertine"/>
              </a:rPr>
              <a:t>Is NATO defending itself from Russia, or is Russia defending itself from NATO?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Aleksandr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Dugin’s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en-US" b="0" i="1" dirty="0">
                <a:solidFill>
                  <a:srgbClr val="000000"/>
                </a:solidFill>
                <a:effectLst/>
                <a:latin typeface="Linux Libertine"/>
              </a:rPr>
              <a:t>The Foundations of Geopolitics 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(1997).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But do Kremlin planners embrace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Dugin’s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ideas?</a:t>
            </a:r>
          </a:p>
          <a:p>
            <a:r>
              <a:rPr lang="en-US" dirty="0">
                <a:latin typeface="Linux Libertine"/>
              </a:rPr>
              <a:t>Can’t discern policy intentions only from official statements or ideological books; need objective evidence.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FB74E-808A-A06E-A6D2-636A48D5E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63098"/>
            <a:ext cx="5436925" cy="30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U.S. and NATO’s Intentions: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Defending Ukraine and Liberal Democracy?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NATO began expanding in March 1999 (to Poland, Hungary, and Czech Republic), before Putin took office.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NATO expanded further in 2004 (to Estonia, Latvia, Lithuania, Romania, Slovakia, Slovenia, and Bulgaria), long before Russia’s 2014 annexation of Crimea.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Since World War II, the US has used force or the threat of force to support dozens of governments throughout the world, mostly right-wing dictatorships, not liberal democracies.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These actions speak louder than words; claims about defending liberal democracy from Russian aggression merit critical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23051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br>
              <a:rPr lang="en-US" sz="4000" b="1" dirty="0"/>
            </a:br>
            <a:r>
              <a:rPr lang="en-US" sz="4000" b="1" dirty="0"/>
              <a:t>MILITARY SPENDING TELLS THE STORY</a:t>
            </a:r>
            <a:br>
              <a:rPr lang="en-US" sz="3200" b="1" dirty="0"/>
            </a:br>
            <a:r>
              <a:rPr lang="en-US" sz="2700" dirty="0"/>
              <a:t>US/NATO</a:t>
            </a:r>
            <a:r>
              <a:rPr lang="en-US" sz="2700" baseline="0" dirty="0"/>
              <a:t> AND RUSSIAN MILITARY EXPENDITURES, </a:t>
            </a:r>
            <a:br>
              <a:rPr lang="en-US" sz="2700" baseline="0" dirty="0"/>
            </a:br>
            <a:r>
              <a:rPr lang="en-US" sz="2700" baseline="0" dirty="0"/>
              <a:t>2020 US DOLLARS (billions), 1992-2021</a:t>
            </a:r>
            <a:br>
              <a:rPr lang="en-US" sz="3200" b="1" baseline="0" dirty="0"/>
            </a:br>
            <a:r>
              <a:rPr lang="en-US" sz="2700" i="1" baseline="0" dirty="0"/>
              <a:t>from SIPRI Military Expenditure Data Base</a:t>
            </a:r>
            <a:br>
              <a:rPr lang="en-US" sz="4000" i="1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5E459D-2EBD-B763-8267-0E2206800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10110"/>
              </p:ext>
            </p:extLst>
          </p:nvPr>
        </p:nvGraphicFramePr>
        <p:xfrm>
          <a:off x="2566219" y="2052536"/>
          <a:ext cx="7059561" cy="40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8003C1-7743-BC50-BBBC-4A6ECAF6273B}"/>
              </a:ext>
            </a:extLst>
          </p:cNvPr>
          <p:cNvSpPr txBox="1"/>
          <p:nvPr/>
        </p:nvSpPr>
        <p:spPr>
          <a:xfrm>
            <a:off x="1327564" y="1905033"/>
            <a:ext cx="110748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1000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800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600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400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B5C6B-556C-D157-202D-FE29525C43C8}"/>
              </a:ext>
            </a:extLst>
          </p:cNvPr>
          <p:cNvSpPr txBox="1"/>
          <p:nvPr/>
        </p:nvSpPr>
        <p:spPr>
          <a:xfrm>
            <a:off x="2110797" y="6074187"/>
            <a:ext cx="836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1992                       2002                       2012                        2022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64EA4-8C50-6E6D-2B61-9AFFD8782A1E}"/>
              </a:ext>
            </a:extLst>
          </p:cNvPr>
          <p:cNvSpPr txBox="1"/>
          <p:nvPr/>
        </p:nvSpPr>
        <p:spPr>
          <a:xfrm>
            <a:off x="9432483" y="274405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US/NATO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E090B-D5DC-1323-FFCF-1874AAC05580}"/>
              </a:ext>
            </a:extLst>
          </p:cNvPr>
          <p:cNvSpPr txBox="1"/>
          <p:nvPr/>
        </p:nvSpPr>
        <p:spPr>
          <a:xfrm>
            <a:off x="9432483" y="5470291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333152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6410</TotalTime>
  <Words>1186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Linux Libertine</vt:lpstr>
      <vt:lpstr>Times New Roman</vt:lpstr>
      <vt:lpstr>Office Theme</vt:lpstr>
      <vt:lpstr>UKRAINE, IDEOLOGY, AND MILITARY SPENDING:   RETHINKING INTERNATIONAL SECURITY</vt:lpstr>
      <vt:lpstr>WAR: WHO BENEFITS, WHO PAYS?</vt:lpstr>
      <vt:lpstr>IDEOLOGIES AND PROPAGANDA  CONVINCE TAXPAYERS  TO CONTINUE PAYING FOR WAR</vt:lpstr>
      <vt:lpstr>Stated vs. Actual Policy Rationales: Why did they do it?</vt:lpstr>
      <vt:lpstr>Stated vs. Actual Policy Rationales: Why did Putin invade Ukraine? (February 2022)</vt:lpstr>
      <vt:lpstr>Putin’s Intentions: Why Public Statements Alone Tell Us Little</vt:lpstr>
      <vt:lpstr>Which came first, the Chicken or the Egg?</vt:lpstr>
      <vt:lpstr>U.S. and NATO’s Intentions: Defending Ukraine and Liberal Democracy?</vt:lpstr>
      <vt:lpstr> MILITARY SPENDING TELLS THE STORY US/NATO AND RUSSIAN MILITARY EXPENDITURES,  2020 US DOLLARS (billions), 1992-2021 from SIPRI Military Expenditure Data Base </vt:lpstr>
      <vt:lpstr>Russian Imperialism: Fantasy, not Reality</vt:lpstr>
      <vt:lpstr>Historical Background of the Ukraine War</vt:lpstr>
      <vt:lpstr> MILITARY SPENDING TELLS THE STORY US/NATO AND RUSSIAN MILITARY EXPENDITURES,  2020 US DOLLARS (billions), 1992-2021 from SIPRI Military Expenditure Data Base </vt:lpstr>
      <vt:lpstr>Ukraine, with Provinces Annexed by Russia</vt:lpstr>
      <vt:lpstr>Antecedents of Russia’s February 2022 Invasion</vt:lpstr>
      <vt:lpstr>Why the Conflict Continues</vt:lpstr>
      <vt:lpstr>How will the War End?</vt:lpstr>
      <vt:lpstr>What Should We Learn from this War?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D'Agostino</dc:creator>
  <cp:lastModifiedBy>Brian D'Agostino</cp:lastModifiedBy>
  <cp:revision>19</cp:revision>
  <dcterms:created xsi:type="dcterms:W3CDTF">2023-05-10T07:27:47Z</dcterms:created>
  <dcterms:modified xsi:type="dcterms:W3CDTF">2023-05-19T16:15:24Z</dcterms:modified>
</cp:coreProperties>
</file>