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57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7CAEF6-B0FD-409A-A828-B7E1521BCE75}" v="11" dt="2024-12-13T19:18:31.641"/>
    <p1510:client id="{98319A39-4B2C-40FC-9FBA-CC659BFA50D3}" v="12" dt="2024-12-14T00:04:22.2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D'Agostino" userId="8cd1811e53137fce" providerId="LiveId" clId="{98319A39-4B2C-40FC-9FBA-CC659BFA50D3}"/>
    <pc:docChg chg="modSld">
      <pc:chgData name="Brian D'Agostino" userId="8cd1811e53137fce" providerId="LiveId" clId="{98319A39-4B2C-40FC-9FBA-CC659BFA50D3}" dt="2024-12-14T00:04:22.298" v="11"/>
      <pc:docMkLst>
        <pc:docMk/>
      </pc:docMkLst>
      <pc:sldChg chg="modAnim">
        <pc:chgData name="Brian D'Agostino" userId="8cd1811e53137fce" providerId="LiveId" clId="{98319A39-4B2C-40FC-9FBA-CC659BFA50D3}" dt="2024-12-14T00:03:16.504" v="3"/>
        <pc:sldMkLst>
          <pc:docMk/>
          <pc:sldMk cId="4204721335" sldId="259"/>
        </pc:sldMkLst>
      </pc:sldChg>
      <pc:sldChg chg="modAnim">
        <pc:chgData name="Brian D'Agostino" userId="8cd1811e53137fce" providerId="LiveId" clId="{98319A39-4B2C-40FC-9FBA-CC659BFA50D3}" dt="2024-12-14T00:03:58.907" v="8"/>
        <pc:sldMkLst>
          <pc:docMk/>
          <pc:sldMk cId="2523760510" sldId="260"/>
        </pc:sldMkLst>
      </pc:sldChg>
      <pc:sldChg chg="modAnim">
        <pc:chgData name="Brian D'Agostino" userId="8cd1811e53137fce" providerId="LiveId" clId="{98319A39-4B2C-40FC-9FBA-CC659BFA50D3}" dt="2024-12-14T00:04:22.298" v="11"/>
        <pc:sldMkLst>
          <pc:docMk/>
          <pc:sldMk cId="4003118484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97DE8-2676-2B09-5D87-676EFBA35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E79332-7760-9632-6E92-6D449E13C3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CEBC9-744A-356D-BF03-EA40BD26E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85D-1038-430F-A2C3-E41885C6525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5E5CF-4E0B-CA97-9ACA-BA4297E26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88282-F463-253B-25A4-11748A4FA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22D2-8B81-4840-ACE1-26EEF791E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40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7A893-4242-8A99-0760-9AB62E325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A263C3-F773-CA13-B4D5-77E545946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C250E-DA0F-A00E-0D75-A1338646A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85D-1038-430F-A2C3-E41885C6525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1C51B-961C-21A6-05E0-33B11A05A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18941-F979-AD07-B71D-BB2BA4D65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22D2-8B81-4840-ACE1-26EEF791E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0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B9EEE5-885C-E455-A75C-756CCF7FA2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FDCC1B-3FBD-2524-E1C0-E93401E3A6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6CC0F-F92A-6CD0-3D04-7AD02F2C8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85D-1038-430F-A2C3-E41885C6525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F36AE-D5BE-B0B0-DC43-E812392FA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0CDE8-EC64-19F3-27AA-5DFB53393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22D2-8B81-4840-ACE1-26EEF791E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66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D2F55-4098-63F9-8677-368AD46B5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E81A2-64A1-4ECE-EFB4-3A0D4A94A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45259-2B17-9B72-0003-85EB78823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85D-1038-430F-A2C3-E41885C6525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392D7-AF3E-3379-4995-937FA0D16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EA486-EF54-E8E2-01C0-3906023EF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22D2-8B81-4840-ACE1-26EEF791E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6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30CB2-4EFA-9FEF-B397-9674002E8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EBAF9-A2A6-B6B6-54F5-7EDC96FA8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0964B-3E0F-A6C1-18FE-92CFA044D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85D-1038-430F-A2C3-E41885C6525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5C5B0-0AB0-E5E0-F633-FC2122E62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98496-8747-119A-D48F-7D8909A17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22D2-8B81-4840-ACE1-26EEF791E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64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17A4D-5903-C527-B3D4-7B3971189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DDE13-9A25-3090-EE0C-45D4712712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81209C-E10E-CE4F-7483-406FBD75A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43AF1A-8B36-73A6-73D0-F61431F24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85D-1038-430F-A2C3-E41885C6525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1E008F-6C62-1D42-3897-49B602F12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2FC429-40F6-A508-B5CF-1A074F8A1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22D2-8B81-4840-ACE1-26EEF791E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DD9B5-7C40-DAB5-67A0-5DC845C89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25E90-EC1D-8EC4-EA54-57D14B3DA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3A0C9D-7E87-DB4B-F055-D2125B9F6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BBEDC6-CB18-0CC3-49B0-07051DD2AC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E40769-3204-A119-012D-6000D8C44C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9B67A4-BB6E-7E0A-7EFB-9625CF0FE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85D-1038-430F-A2C3-E41885C6525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E5538E-7133-4B31-97C2-DCCD4B7A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3AA7CC-5C33-A7C2-06F8-540BA880E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22D2-8B81-4840-ACE1-26EEF791E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2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EBF84-698B-DA8C-9FB4-A215DB64A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9536DD-2077-AE62-3BAF-C2AA99E3C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85D-1038-430F-A2C3-E41885C6525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758772-2E26-6793-C5B7-44548EEB9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9A28A6-8C80-2310-EC46-0A9D5E628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22D2-8B81-4840-ACE1-26EEF791E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354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E8DBD0-9F63-9470-D423-FDBC37B43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85D-1038-430F-A2C3-E41885C6525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FC5A44-19E8-B5AA-5240-E1B41E9E1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B37DFA-E314-9324-B728-4703D3E6F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22D2-8B81-4840-ACE1-26EEF791E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7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08DD4-3658-ED8E-08F4-F5CD93B45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A0A58-9713-EFE8-E35E-F2D2B777D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874796-996F-77A3-0464-456B58E52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D6D1EA-E3D7-3AEE-2707-8CED9E607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85D-1038-430F-A2C3-E41885C6525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12B2C-D459-2C95-8F6C-8EC36E2E0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490A30-C640-F10E-4E53-36D858C68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22D2-8B81-4840-ACE1-26EEF791E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502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F8FD1-4055-1E62-3546-73D1CDE74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44775-4983-62C3-12D1-E2A9443BC4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CC0CB5-0BBD-CFD5-B1DD-877F6E729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5F56B4-667A-6787-08EF-A3FA93297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85D-1038-430F-A2C3-E41885C6525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4A641-0AA4-4008-1A2B-50E25F8AD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E4874C-EAA2-5A7A-9738-6717AF92D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22D2-8B81-4840-ACE1-26EEF791E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D2A02A-4D29-BBB2-B1E9-C20BFDF10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A4374-B534-829B-4CB8-F3347302F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7FA9D-82C2-560C-A114-B7A41A371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E9F85D-1038-430F-A2C3-E41885C6525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17263-6B40-1E51-E637-CB646E51A2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66786-63FB-334E-A318-1B0E5A150E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C522D2-8B81-4840-ACE1-26EEF791E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9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egardconscient.net/newsletter/accueil-peps.html" TargetMode="External"/><Relationship Id="rId2" Type="http://schemas.openxmlformats.org/officeDocument/2006/relationships/hyperlink" Target="https://psychohistory.u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arentsfirst.net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hohistory.us/" TargetMode="External"/><Relationship Id="rId2" Type="http://schemas.openxmlformats.org/officeDocument/2006/relationships/hyperlink" Target="https://bdagostino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24BD9-14C4-9141-955A-0D930412E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652" y="3132084"/>
            <a:ext cx="6103580" cy="1995948"/>
          </a:xfrm>
        </p:spPr>
        <p:txBody>
          <a:bodyPr>
            <a:normAutofit/>
          </a:bodyPr>
          <a:lstStyle/>
          <a:p>
            <a:pPr algn="ctr"/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Brian D’Agostino, Ph.D. </a:t>
            </a:r>
            <a:b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bdagostino.com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Placeholder 5" descr="A group of children laughing&#10;&#10;Description automatically generated">
            <a:extLst>
              <a:ext uri="{FF2B5EF4-FFF2-40B4-BE49-F238E27FC236}">
                <a16:creationId xmlns:a16="http://schemas.microsoft.com/office/drawing/2014/main" id="{D700CFD9-3965-F6BA-86E0-700C6026C70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1" r="7811"/>
          <a:stretch>
            <a:fillRect/>
          </a:stretch>
        </p:blipFill>
        <p:spPr>
          <a:xfrm>
            <a:off x="7179342" y="2626217"/>
            <a:ext cx="3809076" cy="3007681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338F5F6-462E-B835-496C-3F4B1D9BB349}"/>
              </a:ext>
            </a:extLst>
          </p:cNvPr>
          <p:cNvSpPr txBox="1"/>
          <p:nvPr/>
        </p:nvSpPr>
        <p:spPr>
          <a:xfrm>
            <a:off x="983226" y="928126"/>
            <a:ext cx="103591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Beyond Punitive Families and Schools:</a:t>
            </a:r>
          </a:p>
          <a:p>
            <a:pPr algn="ctr"/>
            <a:r>
              <a:rPr lang="en-US" sz="4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Reforming America’s Culture of Violence</a:t>
            </a:r>
            <a:endParaRPr lang="en-US" sz="44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62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901CE-5463-EC6A-AC77-8D0D8467B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10515600" cy="10408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>
                <a:solidFill>
                  <a:schemeClr val="accent6">
                    <a:lumMod val="75000"/>
                  </a:schemeClr>
                </a:solidFill>
              </a:rPr>
              <a:t>Psychoanalytic Principles and Research 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D’Agostino (2023)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BDEB4-ACEA-D40C-3AF1-3C9ADDA64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2323"/>
            <a:ext cx="10515600" cy="4994787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Revisiting “The Repetition Compulsion:” Mastery Through Reversal of Voice (Jane </a:t>
            </a:r>
            <a:r>
              <a:rPr lang="en-US" sz="40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Loevinger</a:t>
            </a:r>
            <a:r>
              <a:rPr lang="en-US" sz="4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, 1966, “Three Principles for a Psychoanalytic Psychology”)</a:t>
            </a:r>
          </a:p>
          <a:p>
            <a:r>
              <a:rPr lang="en-US" sz="4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Identification with the Aggressor (</a:t>
            </a:r>
            <a:r>
              <a:rPr lang="en-US" sz="40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Google Sans"/>
              </a:rPr>
              <a:t>Sándor Ferenczi and Anna Freud)</a:t>
            </a:r>
          </a:p>
          <a:p>
            <a:r>
              <a:rPr lang="en-US" sz="40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Google Sans"/>
              </a:rPr>
              <a:t>Alice Miller’s case studies (from </a:t>
            </a:r>
            <a:r>
              <a:rPr lang="en-US" sz="4000" b="0" i="1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Google Sans"/>
              </a:rPr>
              <a:t>For Your Own Good</a:t>
            </a:r>
            <a:r>
              <a:rPr lang="en-US" sz="40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Google Sans"/>
              </a:rPr>
              <a:t>)</a:t>
            </a:r>
          </a:p>
          <a:p>
            <a:pPr lvl="1"/>
            <a:r>
              <a:rPr lang="en-US" sz="40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Google Sans"/>
              </a:rPr>
              <a:t>Christiane F.</a:t>
            </a:r>
          </a:p>
          <a:p>
            <a:pPr lvl="1"/>
            <a:r>
              <a:rPr lang="en-US" sz="40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Google Sans"/>
              </a:rPr>
              <a:t>Adolf Hitler</a:t>
            </a:r>
          </a:p>
          <a:p>
            <a:pPr lvl="1"/>
            <a:r>
              <a:rPr lang="en-US" sz="4000" b="0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Google Sans"/>
              </a:rPr>
              <a:t>Jürgen Bartsch</a:t>
            </a:r>
          </a:p>
          <a:p>
            <a:r>
              <a:rPr lang="en-US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Google Sans"/>
              </a:rPr>
              <a:t>Survey Research on Effects of Punitive Parenting: Lee, Shawna J., Inna Altschul, and Elizabeth T. Gershoff (2015). Wait until your father gets home? Mother's and fathers’ spanking and development of child aggression. </a:t>
            </a:r>
            <a:r>
              <a:rPr lang="en-US" sz="4000" i="1" dirty="0">
                <a:solidFill>
                  <a:schemeClr val="tx2">
                    <a:lumMod val="75000"/>
                    <a:lumOff val="25000"/>
                  </a:schemeClr>
                </a:solidFill>
                <a:latin typeface="Google Sans"/>
              </a:rPr>
              <a:t>Children and Youth Services Review 52</a:t>
            </a:r>
            <a:r>
              <a:rPr lang="en-US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Google Sans"/>
              </a:rPr>
              <a:t>, 158-166.</a:t>
            </a:r>
            <a:endParaRPr lang="en-US" sz="4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br>
              <a:rPr lang="en-US" b="0" i="0" u="none" strike="noStrike" dirty="0">
                <a:solidFill>
                  <a:srgbClr val="1F1F1F"/>
                </a:solidFill>
                <a:effectLst/>
                <a:latin typeface="Roboto" panose="02000000000000000000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72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E8FFE-3B00-22EF-820F-00CA68D77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Social Change Through Parenting Education</a:t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D’Agostino (2023), pp. 337-338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2A816-547F-95A2-7764-F445C81A9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H. van de </a:t>
            </a:r>
            <a:r>
              <a:rPr lang="en-US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Rijt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and F. </a:t>
            </a:r>
            <a:r>
              <a:rPr lang="en-US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Plooij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(2017), </a:t>
            </a:r>
            <a:r>
              <a:rPr lang="en-US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The Wonder Weeks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Home visiting programs for post-partum doulas and pediatric nurses (to support healthy attachment and parents’ capacity for mentalization/reflective function).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M. Kind (2014), “Teaching Parenting in Schools” </a:t>
            </a:r>
            <a:r>
              <a:rPr lang="en-US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Psychohistory News Vol. 33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, No. 3 (Summer)  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  <a:hlinkClick r:id="rId2"/>
              </a:rPr>
              <a:t>psychohistory.us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PEPS Magazine (in French); supports positive parenting 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  <a:hlinkClick r:id="rId3"/>
              </a:rPr>
              <a:t>regardconscient.net/newsletter/accueil-peps.html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Parents First!, an educational organization that supports parenthood  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  <a:hlinkClick r:id="rId4"/>
              </a:rPr>
              <a:t>parentsfirst.net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376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FFE78-2104-B41B-B0DE-743D6BFF6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Punitive to Collaborative Schools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D’Agostino (2012), Chapter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A833D-38BC-D412-B218-4D0A8F6B0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“School-to-Prison Pipeline”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Conventional schools: punitive discipline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Humanities Preparatory Academy and other NYC Alternative High Schools: “Fairness”—a collaborative adjudication of “problematic behavior”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11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CD0AD-54A2-A5AD-7960-7ADD376E9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6CA23-157F-D190-F9EB-BA6B13939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5677"/>
            <a:ext cx="10515600" cy="4751286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Cerfolio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Nina (2023).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Psychoanalytic and Spiritual Perspectives on Terrorism.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Routledge: Abingdon-on-Thames, UK.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D’Agostino, Brian (2012).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Middle Class Fights Back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Chapter 7, “Unleashing Minds and Brains,” Praeger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bdagostino.com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D’Agostino, Brian (2023).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Interdisciplinary Handbook of Perceptual Control Theory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Chapter 14, “Sources and Dynamics of the Self: PCT, Psychoanalysis, and the Control of Self-Image,” Elsevier: Cambridge, MA.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bdagostino.com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Fraad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Harriet (2013). “Grappling with Mass Killings,”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Psychohistory News Vol. 32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No. 1 (Winter).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psychohistory.us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Miller, Alice (1980/1990).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Your Own Good.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Farrar, Straus, and Giroux, New York: NY.</a:t>
            </a:r>
          </a:p>
        </p:txBody>
      </p:sp>
    </p:spTree>
    <p:extLst>
      <p:ext uri="{BB962C8B-B14F-4D97-AF65-F5344CB8AC3E}">
        <p14:creationId xmlns:p14="http://schemas.microsoft.com/office/powerpoint/2010/main" val="2381071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587DE8-0EDC-2113-BBAA-BBE62B3AA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106B0-76AE-9176-CA7C-F14F0408C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652" y="3132084"/>
            <a:ext cx="6103580" cy="1995948"/>
          </a:xfrm>
        </p:spPr>
        <p:txBody>
          <a:bodyPr>
            <a:normAutofit/>
          </a:bodyPr>
          <a:lstStyle/>
          <a:p>
            <a:pPr algn="ctr"/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Brian D’Agostino, Ph.D. </a:t>
            </a:r>
            <a:b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bdagostino.com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Placeholder 5" descr="A group of children laughing&#10;&#10;Description automatically generated">
            <a:extLst>
              <a:ext uri="{FF2B5EF4-FFF2-40B4-BE49-F238E27FC236}">
                <a16:creationId xmlns:a16="http://schemas.microsoft.com/office/drawing/2014/main" id="{B07E2E17-BF3A-16AC-6209-A0E0EAD6432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1" r="7811"/>
          <a:stretch>
            <a:fillRect/>
          </a:stretch>
        </p:blipFill>
        <p:spPr>
          <a:xfrm>
            <a:off x="7179342" y="2626217"/>
            <a:ext cx="3809076" cy="3007681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6A26C0-8FAD-A51D-AF4E-7FC4737290C3}"/>
              </a:ext>
            </a:extLst>
          </p:cNvPr>
          <p:cNvSpPr txBox="1"/>
          <p:nvPr/>
        </p:nvSpPr>
        <p:spPr>
          <a:xfrm>
            <a:off x="983226" y="928126"/>
            <a:ext cx="103591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Beyond</a:t>
            </a:r>
            <a:r>
              <a:rPr lang="en-US" sz="4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Punitive Families and Schools:</a:t>
            </a:r>
          </a:p>
          <a:p>
            <a:pPr algn="ctr"/>
            <a:r>
              <a:rPr lang="en-US" sz="4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Reforming America’s Culture of Violence</a:t>
            </a:r>
            <a:endParaRPr lang="en-US" sz="44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261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451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Aptos</vt:lpstr>
      <vt:lpstr>Aptos Display</vt:lpstr>
      <vt:lpstr>Arial</vt:lpstr>
      <vt:lpstr>Google Sans</vt:lpstr>
      <vt:lpstr>Roboto</vt:lpstr>
      <vt:lpstr>Times New Roman</vt:lpstr>
      <vt:lpstr>Office Theme</vt:lpstr>
      <vt:lpstr>Brian D’Agostino, Ph.D.  bdagostino.com </vt:lpstr>
      <vt:lpstr>Psychoanalytic Principles and Research D’Agostino (2023) </vt:lpstr>
      <vt:lpstr>Social Change Through Parenting Education D’Agostino (2023), pp. 337-338</vt:lpstr>
      <vt:lpstr>From Punitive to Collaborative Schools D’Agostino (2012), Chapter 7</vt:lpstr>
      <vt:lpstr>BIBLIOGRAPHY</vt:lpstr>
      <vt:lpstr>Brian D’Agostino, Ph.D.  bdagostino.com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Brian D'Agostino</dc:creator>
  <cp:lastModifiedBy>Brian D'Agostino</cp:lastModifiedBy>
  <cp:revision>2</cp:revision>
  <dcterms:created xsi:type="dcterms:W3CDTF">2024-12-13T03:09:03Z</dcterms:created>
  <dcterms:modified xsi:type="dcterms:W3CDTF">2024-12-14T00:04:29Z</dcterms:modified>
</cp:coreProperties>
</file>