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7" r:id="rId4"/>
    <p:sldId id="258" r:id="rId5"/>
    <p:sldId id="267" r:id="rId6"/>
    <p:sldId id="262" r:id="rId7"/>
    <p:sldId id="264" r:id="rId8"/>
    <p:sldId id="263" r:id="rId9"/>
    <p:sldId id="265" r:id="rId10"/>
    <p:sldId id="259" r:id="rId11"/>
    <p:sldId id="260" r:id="rId12"/>
    <p:sldId id="268" r:id="rId13"/>
    <p:sldId id="26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85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4FF1B-527F-5F2F-B028-DA9902BF6D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BCBD0D-BAC8-ABA3-878B-9E86B148B1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CCF381F-0E94-CA6C-A180-4EA7BA9D6009}"/>
              </a:ext>
            </a:extLst>
          </p:cNvPr>
          <p:cNvSpPr>
            <a:spLocks noGrp="1"/>
          </p:cNvSpPr>
          <p:nvPr>
            <p:ph type="dt" sz="half" idx="10"/>
          </p:nvPr>
        </p:nvSpPr>
        <p:spPr/>
        <p:txBody>
          <a:bodyPr/>
          <a:lstStyle/>
          <a:p>
            <a:fld id="{77734E18-D37F-4843-859C-9374E0521B76}" type="datetimeFigureOut">
              <a:rPr lang="en-US" smtClean="0"/>
              <a:t>12/29/2022</a:t>
            </a:fld>
            <a:endParaRPr lang="en-US"/>
          </a:p>
        </p:txBody>
      </p:sp>
      <p:sp>
        <p:nvSpPr>
          <p:cNvPr id="5" name="Footer Placeholder 4">
            <a:extLst>
              <a:ext uri="{FF2B5EF4-FFF2-40B4-BE49-F238E27FC236}">
                <a16:creationId xmlns:a16="http://schemas.microsoft.com/office/drawing/2014/main" id="{3F2279D0-1002-AAF0-9037-330CD80406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231C9B-BEB2-0B40-70BC-D6EFFC3C3E7C}"/>
              </a:ext>
            </a:extLst>
          </p:cNvPr>
          <p:cNvSpPr>
            <a:spLocks noGrp="1"/>
          </p:cNvSpPr>
          <p:nvPr>
            <p:ph type="sldNum" sz="quarter" idx="12"/>
          </p:nvPr>
        </p:nvSpPr>
        <p:spPr/>
        <p:txBody>
          <a:bodyPr/>
          <a:lstStyle/>
          <a:p>
            <a:fld id="{ADA61A7A-9806-4455-B386-887CA2115080}" type="slidenum">
              <a:rPr lang="en-US" smtClean="0"/>
              <a:t>‹#›</a:t>
            </a:fld>
            <a:endParaRPr lang="en-US"/>
          </a:p>
        </p:txBody>
      </p:sp>
    </p:spTree>
    <p:extLst>
      <p:ext uri="{BB962C8B-B14F-4D97-AF65-F5344CB8AC3E}">
        <p14:creationId xmlns:p14="http://schemas.microsoft.com/office/powerpoint/2010/main" val="96040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A504F-BC5E-0560-D185-D1E6B95155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4FF973-A503-1F6F-CF75-3EB9B04644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4117F6-5032-E00B-985B-8C6406142696}"/>
              </a:ext>
            </a:extLst>
          </p:cNvPr>
          <p:cNvSpPr>
            <a:spLocks noGrp="1"/>
          </p:cNvSpPr>
          <p:nvPr>
            <p:ph type="dt" sz="half" idx="10"/>
          </p:nvPr>
        </p:nvSpPr>
        <p:spPr/>
        <p:txBody>
          <a:bodyPr/>
          <a:lstStyle/>
          <a:p>
            <a:fld id="{77734E18-D37F-4843-859C-9374E0521B76}" type="datetimeFigureOut">
              <a:rPr lang="en-US" smtClean="0"/>
              <a:t>12/29/2022</a:t>
            </a:fld>
            <a:endParaRPr lang="en-US"/>
          </a:p>
        </p:txBody>
      </p:sp>
      <p:sp>
        <p:nvSpPr>
          <p:cNvPr id="5" name="Footer Placeholder 4">
            <a:extLst>
              <a:ext uri="{FF2B5EF4-FFF2-40B4-BE49-F238E27FC236}">
                <a16:creationId xmlns:a16="http://schemas.microsoft.com/office/drawing/2014/main" id="{488A975D-23C8-1171-DDF8-71C0EDAFF8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E63E43-E246-11C8-3A27-9D6D7F754F1C}"/>
              </a:ext>
            </a:extLst>
          </p:cNvPr>
          <p:cNvSpPr>
            <a:spLocks noGrp="1"/>
          </p:cNvSpPr>
          <p:nvPr>
            <p:ph type="sldNum" sz="quarter" idx="12"/>
          </p:nvPr>
        </p:nvSpPr>
        <p:spPr/>
        <p:txBody>
          <a:bodyPr/>
          <a:lstStyle/>
          <a:p>
            <a:fld id="{ADA61A7A-9806-4455-B386-887CA2115080}" type="slidenum">
              <a:rPr lang="en-US" smtClean="0"/>
              <a:t>‹#›</a:t>
            </a:fld>
            <a:endParaRPr lang="en-US"/>
          </a:p>
        </p:txBody>
      </p:sp>
    </p:spTree>
    <p:extLst>
      <p:ext uri="{BB962C8B-B14F-4D97-AF65-F5344CB8AC3E}">
        <p14:creationId xmlns:p14="http://schemas.microsoft.com/office/powerpoint/2010/main" val="3220320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B797B-2F53-1AF5-1CB4-5A6E609726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FBFED8-1C6D-4B25-9970-5766ADDCC2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1C2718-9C8E-4E27-57E3-6F25B2BB4B04}"/>
              </a:ext>
            </a:extLst>
          </p:cNvPr>
          <p:cNvSpPr>
            <a:spLocks noGrp="1"/>
          </p:cNvSpPr>
          <p:nvPr>
            <p:ph type="dt" sz="half" idx="10"/>
          </p:nvPr>
        </p:nvSpPr>
        <p:spPr/>
        <p:txBody>
          <a:bodyPr/>
          <a:lstStyle/>
          <a:p>
            <a:fld id="{77734E18-D37F-4843-859C-9374E0521B76}" type="datetimeFigureOut">
              <a:rPr lang="en-US" smtClean="0"/>
              <a:t>12/29/2022</a:t>
            </a:fld>
            <a:endParaRPr lang="en-US"/>
          </a:p>
        </p:txBody>
      </p:sp>
      <p:sp>
        <p:nvSpPr>
          <p:cNvPr id="5" name="Footer Placeholder 4">
            <a:extLst>
              <a:ext uri="{FF2B5EF4-FFF2-40B4-BE49-F238E27FC236}">
                <a16:creationId xmlns:a16="http://schemas.microsoft.com/office/drawing/2014/main" id="{27C49C1A-4571-F5BE-4785-0E93A79614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4FA372-DA29-E9F1-873A-C21737B01510}"/>
              </a:ext>
            </a:extLst>
          </p:cNvPr>
          <p:cNvSpPr>
            <a:spLocks noGrp="1"/>
          </p:cNvSpPr>
          <p:nvPr>
            <p:ph type="sldNum" sz="quarter" idx="12"/>
          </p:nvPr>
        </p:nvSpPr>
        <p:spPr/>
        <p:txBody>
          <a:bodyPr/>
          <a:lstStyle/>
          <a:p>
            <a:fld id="{ADA61A7A-9806-4455-B386-887CA2115080}" type="slidenum">
              <a:rPr lang="en-US" smtClean="0"/>
              <a:t>‹#›</a:t>
            </a:fld>
            <a:endParaRPr lang="en-US"/>
          </a:p>
        </p:txBody>
      </p:sp>
    </p:spTree>
    <p:extLst>
      <p:ext uri="{BB962C8B-B14F-4D97-AF65-F5344CB8AC3E}">
        <p14:creationId xmlns:p14="http://schemas.microsoft.com/office/powerpoint/2010/main" val="525474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57C10-4F3C-B456-4FE8-A2BBD151BA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92C4D7-131D-AB41-520C-788761AEE9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C9BE1B-0F58-9A70-0CD5-9099896C153D}"/>
              </a:ext>
            </a:extLst>
          </p:cNvPr>
          <p:cNvSpPr>
            <a:spLocks noGrp="1"/>
          </p:cNvSpPr>
          <p:nvPr>
            <p:ph type="dt" sz="half" idx="10"/>
          </p:nvPr>
        </p:nvSpPr>
        <p:spPr/>
        <p:txBody>
          <a:bodyPr/>
          <a:lstStyle/>
          <a:p>
            <a:fld id="{77734E18-D37F-4843-859C-9374E0521B76}" type="datetimeFigureOut">
              <a:rPr lang="en-US" smtClean="0"/>
              <a:t>12/29/2022</a:t>
            </a:fld>
            <a:endParaRPr lang="en-US"/>
          </a:p>
        </p:txBody>
      </p:sp>
      <p:sp>
        <p:nvSpPr>
          <p:cNvPr id="5" name="Footer Placeholder 4">
            <a:extLst>
              <a:ext uri="{FF2B5EF4-FFF2-40B4-BE49-F238E27FC236}">
                <a16:creationId xmlns:a16="http://schemas.microsoft.com/office/drawing/2014/main" id="{92278DF3-5ACF-9BE8-39BD-5CDA6431C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D6735C-42EB-07C6-8743-3598B729299A}"/>
              </a:ext>
            </a:extLst>
          </p:cNvPr>
          <p:cNvSpPr>
            <a:spLocks noGrp="1"/>
          </p:cNvSpPr>
          <p:nvPr>
            <p:ph type="sldNum" sz="quarter" idx="12"/>
          </p:nvPr>
        </p:nvSpPr>
        <p:spPr/>
        <p:txBody>
          <a:bodyPr/>
          <a:lstStyle/>
          <a:p>
            <a:fld id="{ADA61A7A-9806-4455-B386-887CA2115080}" type="slidenum">
              <a:rPr lang="en-US" smtClean="0"/>
              <a:t>‹#›</a:t>
            </a:fld>
            <a:endParaRPr lang="en-US"/>
          </a:p>
        </p:txBody>
      </p:sp>
    </p:spTree>
    <p:extLst>
      <p:ext uri="{BB962C8B-B14F-4D97-AF65-F5344CB8AC3E}">
        <p14:creationId xmlns:p14="http://schemas.microsoft.com/office/powerpoint/2010/main" val="2102131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26D7B-CA3F-98A7-FF5E-FFC41C31E8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91E345-B3F0-72FC-9180-56B3113097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AB26E0-72FA-C43B-62AC-6C323646B6DB}"/>
              </a:ext>
            </a:extLst>
          </p:cNvPr>
          <p:cNvSpPr>
            <a:spLocks noGrp="1"/>
          </p:cNvSpPr>
          <p:nvPr>
            <p:ph type="dt" sz="half" idx="10"/>
          </p:nvPr>
        </p:nvSpPr>
        <p:spPr/>
        <p:txBody>
          <a:bodyPr/>
          <a:lstStyle/>
          <a:p>
            <a:fld id="{77734E18-D37F-4843-859C-9374E0521B76}" type="datetimeFigureOut">
              <a:rPr lang="en-US" smtClean="0"/>
              <a:t>12/29/2022</a:t>
            </a:fld>
            <a:endParaRPr lang="en-US"/>
          </a:p>
        </p:txBody>
      </p:sp>
      <p:sp>
        <p:nvSpPr>
          <p:cNvPr id="5" name="Footer Placeholder 4">
            <a:extLst>
              <a:ext uri="{FF2B5EF4-FFF2-40B4-BE49-F238E27FC236}">
                <a16:creationId xmlns:a16="http://schemas.microsoft.com/office/drawing/2014/main" id="{1B802027-26AB-E0A3-B000-5B3EC37D1E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51F73E-E2EB-CDA2-BF2C-CAFAE55E5F4C}"/>
              </a:ext>
            </a:extLst>
          </p:cNvPr>
          <p:cNvSpPr>
            <a:spLocks noGrp="1"/>
          </p:cNvSpPr>
          <p:nvPr>
            <p:ph type="sldNum" sz="quarter" idx="12"/>
          </p:nvPr>
        </p:nvSpPr>
        <p:spPr/>
        <p:txBody>
          <a:bodyPr/>
          <a:lstStyle/>
          <a:p>
            <a:fld id="{ADA61A7A-9806-4455-B386-887CA2115080}" type="slidenum">
              <a:rPr lang="en-US" smtClean="0"/>
              <a:t>‹#›</a:t>
            </a:fld>
            <a:endParaRPr lang="en-US"/>
          </a:p>
        </p:txBody>
      </p:sp>
    </p:spTree>
    <p:extLst>
      <p:ext uri="{BB962C8B-B14F-4D97-AF65-F5344CB8AC3E}">
        <p14:creationId xmlns:p14="http://schemas.microsoft.com/office/powerpoint/2010/main" val="1508677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F064B-708B-059E-45AD-88BFB2D1F3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222764-C4D6-5064-C9A9-25ACD8523E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43CBFA-F049-FD27-22F5-FD478D4204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F6DC30C-E855-B7BB-475D-78662D0671FA}"/>
              </a:ext>
            </a:extLst>
          </p:cNvPr>
          <p:cNvSpPr>
            <a:spLocks noGrp="1"/>
          </p:cNvSpPr>
          <p:nvPr>
            <p:ph type="dt" sz="half" idx="10"/>
          </p:nvPr>
        </p:nvSpPr>
        <p:spPr/>
        <p:txBody>
          <a:bodyPr/>
          <a:lstStyle/>
          <a:p>
            <a:fld id="{77734E18-D37F-4843-859C-9374E0521B76}" type="datetimeFigureOut">
              <a:rPr lang="en-US" smtClean="0"/>
              <a:t>12/29/2022</a:t>
            </a:fld>
            <a:endParaRPr lang="en-US"/>
          </a:p>
        </p:txBody>
      </p:sp>
      <p:sp>
        <p:nvSpPr>
          <p:cNvPr id="6" name="Footer Placeholder 5">
            <a:extLst>
              <a:ext uri="{FF2B5EF4-FFF2-40B4-BE49-F238E27FC236}">
                <a16:creationId xmlns:a16="http://schemas.microsoft.com/office/drawing/2014/main" id="{626511CC-7777-B63B-1161-3F3C545BCB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237417-677D-9D61-886B-DB882FBBF397}"/>
              </a:ext>
            </a:extLst>
          </p:cNvPr>
          <p:cNvSpPr>
            <a:spLocks noGrp="1"/>
          </p:cNvSpPr>
          <p:nvPr>
            <p:ph type="sldNum" sz="quarter" idx="12"/>
          </p:nvPr>
        </p:nvSpPr>
        <p:spPr/>
        <p:txBody>
          <a:bodyPr/>
          <a:lstStyle/>
          <a:p>
            <a:fld id="{ADA61A7A-9806-4455-B386-887CA2115080}" type="slidenum">
              <a:rPr lang="en-US" smtClean="0"/>
              <a:t>‹#›</a:t>
            </a:fld>
            <a:endParaRPr lang="en-US"/>
          </a:p>
        </p:txBody>
      </p:sp>
    </p:spTree>
    <p:extLst>
      <p:ext uri="{BB962C8B-B14F-4D97-AF65-F5344CB8AC3E}">
        <p14:creationId xmlns:p14="http://schemas.microsoft.com/office/powerpoint/2010/main" val="4180803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3A2EC-FE40-5AA0-22B2-54B76022B4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7CE3670-A2A5-ADE1-038A-36FF5405AA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D3149C-9B41-E7B5-36A7-A4A10F25CD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4793305-19D0-9D35-10D8-637257D0A3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9C0BF6-F2CB-EE11-1F40-DF64733980A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766496-DFCD-EC10-24F4-5FFB606CE120}"/>
              </a:ext>
            </a:extLst>
          </p:cNvPr>
          <p:cNvSpPr>
            <a:spLocks noGrp="1"/>
          </p:cNvSpPr>
          <p:nvPr>
            <p:ph type="dt" sz="half" idx="10"/>
          </p:nvPr>
        </p:nvSpPr>
        <p:spPr/>
        <p:txBody>
          <a:bodyPr/>
          <a:lstStyle/>
          <a:p>
            <a:fld id="{77734E18-D37F-4843-859C-9374E0521B76}" type="datetimeFigureOut">
              <a:rPr lang="en-US" smtClean="0"/>
              <a:t>12/29/2022</a:t>
            </a:fld>
            <a:endParaRPr lang="en-US"/>
          </a:p>
        </p:txBody>
      </p:sp>
      <p:sp>
        <p:nvSpPr>
          <p:cNvPr id="8" name="Footer Placeholder 7">
            <a:extLst>
              <a:ext uri="{FF2B5EF4-FFF2-40B4-BE49-F238E27FC236}">
                <a16:creationId xmlns:a16="http://schemas.microsoft.com/office/drawing/2014/main" id="{3BAFD67A-8223-F8C0-0A47-B63D63D504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9B68BD-0653-A06E-7481-BC2C8AEFEBF6}"/>
              </a:ext>
            </a:extLst>
          </p:cNvPr>
          <p:cNvSpPr>
            <a:spLocks noGrp="1"/>
          </p:cNvSpPr>
          <p:nvPr>
            <p:ph type="sldNum" sz="quarter" idx="12"/>
          </p:nvPr>
        </p:nvSpPr>
        <p:spPr/>
        <p:txBody>
          <a:bodyPr/>
          <a:lstStyle/>
          <a:p>
            <a:fld id="{ADA61A7A-9806-4455-B386-887CA2115080}" type="slidenum">
              <a:rPr lang="en-US" smtClean="0"/>
              <a:t>‹#›</a:t>
            </a:fld>
            <a:endParaRPr lang="en-US"/>
          </a:p>
        </p:txBody>
      </p:sp>
    </p:spTree>
    <p:extLst>
      <p:ext uri="{BB962C8B-B14F-4D97-AF65-F5344CB8AC3E}">
        <p14:creationId xmlns:p14="http://schemas.microsoft.com/office/powerpoint/2010/main" val="3751727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A25D9-D979-C53C-71BA-1A1B7A9E03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D079F7D-4A7B-E391-1D5E-19F8E39DADC9}"/>
              </a:ext>
            </a:extLst>
          </p:cNvPr>
          <p:cNvSpPr>
            <a:spLocks noGrp="1"/>
          </p:cNvSpPr>
          <p:nvPr>
            <p:ph type="dt" sz="half" idx="10"/>
          </p:nvPr>
        </p:nvSpPr>
        <p:spPr/>
        <p:txBody>
          <a:bodyPr/>
          <a:lstStyle/>
          <a:p>
            <a:fld id="{77734E18-D37F-4843-859C-9374E0521B76}" type="datetimeFigureOut">
              <a:rPr lang="en-US" smtClean="0"/>
              <a:t>12/29/2022</a:t>
            </a:fld>
            <a:endParaRPr lang="en-US"/>
          </a:p>
        </p:txBody>
      </p:sp>
      <p:sp>
        <p:nvSpPr>
          <p:cNvPr id="4" name="Footer Placeholder 3">
            <a:extLst>
              <a:ext uri="{FF2B5EF4-FFF2-40B4-BE49-F238E27FC236}">
                <a16:creationId xmlns:a16="http://schemas.microsoft.com/office/drawing/2014/main" id="{5C8ACABD-1C26-4810-393A-58C1F72A2D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DDF5A2-DA0E-1838-1D14-43C3FD4304B3}"/>
              </a:ext>
            </a:extLst>
          </p:cNvPr>
          <p:cNvSpPr>
            <a:spLocks noGrp="1"/>
          </p:cNvSpPr>
          <p:nvPr>
            <p:ph type="sldNum" sz="quarter" idx="12"/>
          </p:nvPr>
        </p:nvSpPr>
        <p:spPr/>
        <p:txBody>
          <a:bodyPr/>
          <a:lstStyle/>
          <a:p>
            <a:fld id="{ADA61A7A-9806-4455-B386-887CA2115080}" type="slidenum">
              <a:rPr lang="en-US" smtClean="0"/>
              <a:t>‹#›</a:t>
            </a:fld>
            <a:endParaRPr lang="en-US"/>
          </a:p>
        </p:txBody>
      </p:sp>
    </p:spTree>
    <p:extLst>
      <p:ext uri="{BB962C8B-B14F-4D97-AF65-F5344CB8AC3E}">
        <p14:creationId xmlns:p14="http://schemas.microsoft.com/office/powerpoint/2010/main" val="749466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BC30DD-F091-88A8-C5F5-4F9EBF752CE0}"/>
              </a:ext>
            </a:extLst>
          </p:cNvPr>
          <p:cNvSpPr>
            <a:spLocks noGrp="1"/>
          </p:cNvSpPr>
          <p:nvPr>
            <p:ph type="dt" sz="half" idx="10"/>
          </p:nvPr>
        </p:nvSpPr>
        <p:spPr/>
        <p:txBody>
          <a:bodyPr/>
          <a:lstStyle/>
          <a:p>
            <a:fld id="{77734E18-D37F-4843-859C-9374E0521B76}" type="datetimeFigureOut">
              <a:rPr lang="en-US" smtClean="0"/>
              <a:t>12/29/2022</a:t>
            </a:fld>
            <a:endParaRPr lang="en-US"/>
          </a:p>
        </p:txBody>
      </p:sp>
      <p:sp>
        <p:nvSpPr>
          <p:cNvPr id="3" name="Footer Placeholder 2">
            <a:extLst>
              <a:ext uri="{FF2B5EF4-FFF2-40B4-BE49-F238E27FC236}">
                <a16:creationId xmlns:a16="http://schemas.microsoft.com/office/drawing/2014/main" id="{7B6C0C92-1F25-3976-78BC-FDC141E8947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F2F706B-C286-F87B-787E-460E4CA29325}"/>
              </a:ext>
            </a:extLst>
          </p:cNvPr>
          <p:cNvSpPr>
            <a:spLocks noGrp="1"/>
          </p:cNvSpPr>
          <p:nvPr>
            <p:ph type="sldNum" sz="quarter" idx="12"/>
          </p:nvPr>
        </p:nvSpPr>
        <p:spPr/>
        <p:txBody>
          <a:bodyPr/>
          <a:lstStyle/>
          <a:p>
            <a:fld id="{ADA61A7A-9806-4455-B386-887CA2115080}" type="slidenum">
              <a:rPr lang="en-US" smtClean="0"/>
              <a:t>‹#›</a:t>
            </a:fld>
            <a:endParaRPr lang="en-US"/>
          </a:p>
        </p:txBody>
      </p:sp>
    </p:spTree>
    <p:extLst>
      <p:ext uri="{BB962C8B-B14F-4D97-AF65-F5344CB8AC3E}">
        <p14:creationId xmlns:p14="http://schemas.microsoft.com/office/powerpoint/2010/main" val="1593030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BD500-ED08-4559-5F41-39B1E8DFBD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9D21A49-94B0-FFDB-FC8D-033F2ED7D6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1FF8CC-E0CB-345C-399D-CD319C2338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28247D-7B69-A902-AD4C-1C22253DBA58}"/>
              </a:ext>
            </a:extLst>
          </p:cNvPr>
          <p:cNvSpPr>
            <a:spLocks noGrp="1"/>
          </p:cNvSpPr>
          <p:nvPr>
            <p:ph type="dt" sz="half" idx="10"/>
          </p:nvPr>
        </p:nvSpPr>
        <p:spPr/>
        <p:txBody>
          <a:bodyPr/>
          <a:lstStyle/>
          <a:p>
            <a:fld id="{77734E18-D37F-4843-859C-9374E0521B76}" type="datetimeFigureOut">
              <a:rPr lang="en-US" smtClean="0"/>
              <a:t>12/29/2022</a:t>
            </a:fld>
            <a:endParaRPr lang="en-US"/>
          </a:p>
        </p:txBody>
      </p:sp>
      <p:sp>
        <p:nvSpPr>
          <p:cNvPr id="6" name="Footer Placeholder 5">
            <a:extLst>
              <a:ext uri="{FF2B5EF4-FFF2-40B4-BE49-F238E27FC236}">
                <a16:creationId xmlns:a16="http://schemas.microsoft.com/office/drawing/2014/main" id="{DCFC873A-A1FD-AB60-9D02-EE8EFD0A0C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34114C-650A-DFC4-2FF5-7E19D27639E7}"/>
              </a:ext>
            </a:extLst>
          </p:cNvPr>
          <p:cNvSpPr>
            <a:spLocks noGrp="1"/>
          </p:cNvSpPr>
          <p:nvPr>
            <p:ph type="sldNum" sz="quarter" idx="12"/>
          </p:nvPr>
        </p:nvSpPr>
        <p:spPr/>
        <p:txBody>
          <a:bodyPr/>
          <a:lstStyle/>
          <a:p>
            <a:fld id="{ADA61A7A-9806-4455-B386-887CA2115080}" type="slidenum">
              <a:rPr lang="en-US" smtClean="0"/>
              <a:t>‹#›</a:t>
            </a:fld>
            <a:endParaRPr lang="en-US"/>
          </a:p>
        </p:txBody>
      </p:sp>
    </p:spTree>
    <p:extLst>
      <p:ext uri="{BB962C8B-B14F-4D97-AF65-F5344CB8AC3E}">
        <p14:creationId xmlns:p14="http://schemas.microsoft.com/office/powerpoint/2010/main" val="3078328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6C6BC-1E8D-51CB-6986-E1E356C3F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8FD0B67-718D-0249-3C90-031A8F4978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DFDBC7-D55C-2B25-672D-24151F020B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445A0D-7BEC-098E-2E8D-A4FE3D61C0E4}"/>
              </a:ext>
            </a:extLst>
          </p:cNvPr>
          <p:cNvSpPr>
            <a:spLocks noGrp="1"/>
          </p:cNvSpPr>
          <p:nvPr>
            <p:ph type="dt" sz="half" idx="10"/>
          </p:nvPr>
        </p:nvSpPr>
        <p:spPr/>
        <p:txBody>
          <a:bodyPr/>
          <a:lstStyle/>
          <a:p>
            <a:fld id="{77734E18-D37F-4843-859C-9374E0521B76}" type="datetimeFigureOut">
              <a:rPr lang="en-US" smtClean="0"/>
              <a:t>12/29/2022</a:t>
            </a:fld>
            <a:endParaRPr lang="en-US"/>
          </a:p>
        </p:txBody>
      </p:sp>
      <p:sp>
        <p:nvSpPr>
          <p:cNvPr id="6" name="Footer Placeholder 5">
            <a:extLst>
              <a:ext uri="{FF2B5EF4-FFF2-40B4-BE49-F238E27FC236}">
                <a16:creationId xmlns:a16="http://schemas.microsoft.com/office/drawing/2014/main" id="{84B9A0EF-ABF7-6482-1531-68098479D8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0D7AFD-9FDC-CF55-2F15-B2B4C1EC94D1}"/>
              </a:ext>
            </a:extLst>
          </p:cNvPr>
          <p:cNvSpPr>
            <a:spLocks noGrp="1"/>
          </p:cNvSpPr>
          <p:nvPr>
            <p:ph type="sldNum" sz="quarter" idx="12"/>
          </p:nvPr>
        </p:nvSpPr>
        <p:spPr/>
        <p:txBody>
          <a:bodyPr/>
          <a:lstStyle/>
          <a:p>
            <a:fld id="{ADA61A7A-9806-4455-B386-887CA2115080}" type="slidenum">
              <a:rPr lang="en-US" smtClean="0"/>
              <a:t>‹#›</a:t>
            </a:fld>
            <a:endParaRPr lang="en-US"/>
          </a:p>
        </p:txBody>
      </p:sp>
    </p:spTree>
    <p:extLst>
      <p:ext uri="{BB962C8B-B14F-4D97-AF65-F5344CB8AC3E}">
        <p14:creationId xmlns:p14="http://schemas.microsoft.com/office/powerpoint/2010/main" val="1989645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2D8665-F43D-274A-DA65-3ECD6A989C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64FCE1-C509-755B-35E9-24C880A465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54ADEE-7A4A-B60A-8208-06D7114D83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734E18-D37F-4843-859C-9374E0521B76}" type="datetimeFigureOut">
              <a:rPr lang="en-US" smtClean="0"/>
              <a:t>12/29/2022</a:t>
            </a:fld>
            <a:endParaRPr lang="en-US"/>
          </a:p>
        </p:txBody>
      </p:sp>
      <p:sp>
        <p:nvSpPr>
          <p:cNvPr id="5" name="Footer Placeholder 4">
            <a:extLst>
              <a:ext uri="{FF2B5EF4-FFF2-40B4-BE49-F238E27FC236}">
                <a16:creationId xmlns:a16="http://schemas.microsoft.com/office/drawing/2014/main" id="{C0164B23-DBE7-FADD-99A3-55F5D3E761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690F049-739A-BB7A-0572-719F69BD38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A61A7A-9806-4455-B386-887CA2115080}" type="slidenum">
              <a:rPr lang="en-US" smtClean="0"/>
              <a:t>‹#›</a:t>
            </a:fld>
            <a:endParaRPr lang="en-US"/>
          </a:p>
        </p:txBody>
      </p:sp>
    </p:spTree>
    <p:extLst>
      <p:ext uri="{BB962C8B-B14F-4D97-AF65-F5344CB8AC3E}">
        <p14:creationId xmlns:p14="http://schemas.microsoft.com/office/powerpoint/2010/main" val="4269909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bdagostin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thenation.com/article/archive/cleveland-mode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82D42-5FFB-83F9-0F8B-DB5B0ABAA528}"/>
              </a:ext>
            </a:extLst>
          </p:cNvPr>
          <p:cNvSpPr>
            <a:spLocks noGrp="1"/>
          </p:cNvSpPr>
          <p:nvPr>
            <p:ph type="ctrTitle"/>
          </p:nvPr>
        </p:nvSpPr>
        <p:spPr>
          <a:xfrm>
            <a:off x="1524000" y="772167"/>
            <a:ext cx="9144000" cy="2387600"/>
          </a:xfrm>
        </p:spPr>
        <p:txBody>
          <a:bodyPr>
            <a:normAutofit/>
          </a:bodyPr>
          <a:lstStyle/>
          <a:p>
            <a:r>
              <a:rPr lang="en-US" sz="4800" b="1" dirty="0">
                <a:latin typeface="+mn-lt"/>
              </a:rPr>
              <a:t>Big History and the Human Future: Sixth Extinction or </a:t>
            </a:r>
            <a:br>
              <a:rPr lang="en-US" sz="4800" b="1" dirty="0">
                <a:latin typeface="+mn-lt"/>
              </a:rPr>
            </a:br>
            <a:r>
              <a:rPr lang="en-US" sz="4800" b="1" dirty="0">
                <a:latin typeface="+mn-lt"/>
              </a:rPr>
              <a:t>Interstellar Civilization?</a:t>
            </a:r>
          </a:p>
        </p:txBody>
      </p:sp>
      <p:sp>
        <p:nvSpPr>
          <p:cNvPr id="3" name="Subtitle 2">
            <a:extLst>
              <a:ext uri="{FF2B5EF4-FFF2-40B4-BE49-F238E27FC236}">
                <a16:creationId xmlns:a16="http://schemas.microsoft.com/office/drawing/2014/main" id="{A50A6DD5-6DA4-D6AF-CD93-7933541F3B42}"/>
              </a:ext>
            </a:extLst>
          </p:cNvPr>
          <p:cNvSpPr>
            <a:spLocks noGrp="1"/>
          </p:cNvSpPr>
          <p:nvPr>
            <p:ph type="subTitle" idx="1"/>
          </p:nvPr>
        </p:nvSpPr>
        <p:spPr>
          <a:xfrm>
            <a:off x="1524000" y="3618688"/>
            <a:ext cx="9144000" cy="2237363"/>
          </a:xfrm>
        </p:spPr>
        <p:txBody>
          <a:bodyPr>
            <a:noAutofit/>
          </a:bodyPr>
          <a:lstStyle/>
          <a:p>
            <a:r>
              <a:rPr lang="en-US" sz="3600" b="1" dirty="0"/>
              <a:t>Brian D’Agostino, Ph.D.</a:t>
            </a:r>
          </a:p>
          <a:p>
            <a:r>
              <a:rPr lang="en-US" sz="3200" dirty="0"/>
              <a:t>President, International </a:t>
            </a:r>
            <a:r>
              <a:rPr lang="en-US" sz="3200" dirty="0" err="1"/>
              <a:t>Psychohistorical</a:t>
            </a:r>
            <a:r>
              <a:rPr lang="en-US" sz="3200" dirty="0"/>
              <a:t> Association </a:t>
            </a:r>
            <a:r>
              <a:rPr lang="en-US" sz="3200" dirty="0">
                <a:hlinkClick r:id="rId2"/>
              </a:rPr>
              <a:t>bdagostino.com</a:t>
            </a:r>
            <a:endParaRPr lang="en-US" sz="3200" dirty="0"/>
          </a:p>
          <a:p>
            <a:r>
              <a:rPr lang="en-US" sz="3200" dirty="0" err="1"/>
              <a:t>IPhA</a:t>
            </a:r>
            <a:r>
              <a:rPr lang="en-US" sz="3200" dirty="0"/>
              <a:t> Annual Conference, 26 June 2022</a:t>
            </a:r>
          </a:p>
          <a:p>
            <a:endParaRPr lang="en-US" sz="3200" dirty="0"/>
          </a:p>
          <a:p>
            <a:endParaRPr lang="en-US" sz="3200" dirty="0"/>
          </a:p>
          <a:p>
            <a:endParaRPr lang="en-US" sz="3200" dirty="0"/>
          </a:p>
        </p:txBody>
      </p:sp>
    </p:spTree>
    <p:extLst>
      <p:ext uri="{BB962C8B-B14F-4D97-AF65-F5344CB8AC3E}">
        <p14:creationId xmlns:p14="http://schemas.microsoft.com/office/powerpoint/2010/main" val="2014376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08854-EB02-BEE8-21FF-8E75D24BF4EA}"/>
              </a:ext>
            </a:extLst>
          </p:cNvPr>
          <p:cNvSpPr>
            <a:spLocks noGrp="1"/>
          </p:cNvSpPr>
          <p:nvPr>
            <p:ph type="title"/>
          </p:nvPr>
        </p:nvSpPr>
        <p:spPr/>
        <p:txBody>
          <a:bodyPr>
            <a:noAutofit/>
          </a:bodyPr>
          <a:lstStyle/>
          <a:p>
            <a:pPr algn="ctr"/>
            <a:r>
              <a:rPr lang="en-US" sz="4000" b="1" dirty="0">
                <a:latin typeface="+mn-lt"/>
              </a:rPr>
              <a:t>Major Extinction Events since the </a:t>
            </a:r>
            <a:br>
              <a:rPr lang="en-US" sz="4000" b="1" dirty="0">
                <a:latin typeface="+mn-lt"/>
              </a:rPr>
            </a:br>
            <a:r>
              <a:rPr lang="en-US" sz="4000" b="1" dirty="0">
                <a:latin typeface="+mn-lt"/>
              </a:rPr>
              <a:t>Cambrian Explosion (540-520 MYA)</a:t>
            </a:r>
          </a:p>
        </p:txBody>
      </p:sp>
      <p:sp>
        <p:nvSpPr>
          <p:cNvPr id="3" name="Content Placeholder 2">
            <a:extLst>
              <a:ext uri="{FF2B5EF4-FFF2-40B4-BE49-F238E27FC236}">
                <a16:creationId xmlns:a16="http://schemas.microsoft.com/office/drawing/2014/main" id="{0150F159-0C13-0E97-04FB-0E18490547D7}"/>
              </a:ext>
            </a:extLst>
          </p:cNvPr>
          <p:cNvSpPr>
            <a:spLocks noGrp="1"/>
          </p:cNvSpPr>
          <p:nvPr>
            <p:ph idx="1"/>
          </p:nvPr>
        </p:nvSpPr>
        <p:spPr/>
        <p:txBody>
          <a:bodyPr>
            <a:normAutofit fontScale="77500" lnSpcReduction="20000"/>
          </a:bodyPr>
          <a:lstStyle/>
          <a:p>
            <a:pPr marL="0" indent="0">
              <a:buNone/>
            </a:pPr>
            <a:r>
              <a:rPr lang="en-US" sz="3900" dirty="0"/>
              <a:t>1. </a:t>
            </a:r>
            <a:r>
              <a:rPr lang="en-US" sz="3900" b="1" dirty="0"/>
              <a:t>Ordovician: </a:t>
            </a:r>
            <a:r>
              <a:rPr lang="en-US" sz="3900" dirty="0"/>
              <a:t>450-440 MYA – climate change, volcanism, reduced oxygen</a:t>
            </a:r>
          </a:p>
          <a:p>
            <a:pPr marL="0" indent="0">
              <a:buNone/>
            </a:pPr>
            <a:r>
              <a:rPr lang="en-US" sz="3900" dirty="0"/>
              <a:t>2. </a:t>
            </a:r>
            <a:r>
              <a:rPr lang="en-US" sz="3900" b="1" dirty="0"/>
              <a:t>Devonian: </a:t>
            </a:r>
            <a:r>
              <a:rPr lang="en-US" sz="3900" dirty="0"/>
              <a:t>375-360 MYA – climate change, volcanism, reduced oxygen</a:t>
            </a:r>
          </a:p>
          <a:p>
            <a:pPr marL="0" indent="0">
              <a:buNone/>
            </a:pPr>
            <a:r>
              <a:rPr lang="en-US" sz="3900" dirty="0"/>
              <a:t>3. </a:t>
            </a:r>
            <a:r>
              <a:rPr lang="en-US" sz="3900" b="1" dirty="0"/>
              <a:t>Permian: </a:t>
            </a:r>
            <a:r>
              <a:rPr lang="en-US" sz="3900" dirty="0"/>
              <a:t>251 MYA – cause unknown</a:t>
            </a:r>
          </a:p>
          <a:p>
            <a:pPr marL="0" indent="0">
              <a:buNone/>
            </a:pPr>
            <a:r>
              <a:rPr lang="en-US" sz="3900" dirty="0"/>
              <a:t>4. </a:t>
            </a:r>
            <a:r>
              <a:rPr lang="en-US" sz="3900" b="1" dirty="0"/>
              <a:t>Triassic: </a:t>
            </a:r>
            <a:r>
              <a:rPr lang="en-US" sz="3900" dirty="0"/>
              <a:t>205 MYA – climate change (?), volcanism (?), asteroid impact (?)</a:t>
            </a:r>
          </a:p>
          <a:p>
            <a:pPr marL="0" indent="0">
              <a:buNone/>
            </a:pPr>
            <a:r>
              <a:rPr lang="en-US" sz="3900" dirty="0"/>
              <a:t>5. </a:t>
            </a:r>
            <a:r>
              <a:rPr lang="en-US" sz="3900" b="1" dirty="0"/>
              <a:t>Cretaceous: </a:t>
            </a:r>
            <a:r>
              <a:rPr lang="en-US" sz="3900" dirty="0"/>
              <a:t>66 MYA – asteroid impact, Chicxulub (cheek cha ‘lube) crater (Mexico)</a:t>
            </a:r>
          </a:p>
          <a:p>
            <a:pPr marL="0" indent="0">
              <a:buNone/>
            </a:pPr>
            <a:r>
              <a:rPr lang="en-US" sz="3900" dirty="0"/>
              <a:t>6. </a:t>
            </a:r>
            <a:r>
              <a:rPr lang="en-US" sz="3900" b="1" dirty="0" err="1"/>
              <a:t>Anthropogene</a:t>
            </a:r>
            <a:r>
              <a:rPr lang="en-US" sz="3900" b="1" dirty="0"/>
              <a:t>: </a:t>
            </a:r>
            <a:r>
              <a:rPr lang="en-US" sz="3900" dirty="0"/>
              <a:t>current – anthropogenic climate change and other human impacts</a:t>
            </a:r>
          </a:p>
          <a:p>
            <a:endParaRPr lang="en-US" dirty="0"/>
          </a:p>
        </p:txBody>
      </p:sp>
    </p:spTree>
    <p:extLst>
      <p:ext uri="{BB962C8B-B14F-4D97-AF65-F5344CB8AC3E}">
        <p14:creationId xmlns:p14="http://schemas.microsoft.com/office/powerpoint/2010/main" val="1514742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BD7AC-EF10-E9F2-4020-07AEF551FC80}"/>
              </a:ext>
            </a:extLst>
          </p:cNvPr>
          <p:cNvSpPr>
            <a:spLocks noGrp="1"/>
          </p:cNvSpPr>
          <p:nvPr>
            <p:ph type="title"/>
          </p:nvPr>
        </p:nvSpPr>
        <p:spPr/>
        <p:txBody>
          <a:bodyPr>
            <a:normAutofit/>
          </a:bodyPr>
          <a:lstStyle/>
          <a:p>
            <a:pPr algn="ctr"/>
            <a:r>
              <a:rPr lang="en-US" sz="4800" b="1" dirty="0">
                <a:latin typeface="+mn-lt"/>
              </a:rPr>
              <a:t>Interstellar Civilization</a:t>
            </a:r>
          </a:p>
        </p:txBody>
      </p:sp>
      <p:sp>
        <p:nvSpPr>
          <p:cNvPr id="3" name="Content Placeholder 2">
            <a:extLst>
              <a:ext uri="{FF2B5EF4-FFF2-40B4-BE49-F238E27FC236}">
                <a16:creationId xmlns:a16="http://schemas.microsoft.com/office/drawing/2014/main" id="{971E6353-6009-988F-F019-B95CA0FAC566}"/>
              </a:ext>
            </a:extLst>
          </p:cNvPr>
          <p:cNvSpPr>
            <a:spLocks noGrp="1"/>
          </p:cNvSpPr>
          <p:nvPr>
            <p:ph idx="1"/>
          </p:nvPr>
        </p:nvSpPr>
        <p:spPr>
          <a:xfrm>
            <a:off x="818744" y="1786713"/>
            <a:ext cx="10515600" cy="4351338"/>
          </a:xfrm>
        </p:spPr>
        <p:txBody>
          <a:bodyPr>
            <a:normAutofit lnSpcReduction="10000"/>
          </a:bodyPr>
          <a:lstStyle/>
          <a:p>
            <a:r>
              <a:rPr lang="en-US" dirty="0"/>
              <a:t>Billionaires’ Fantasy</a:t>
            </a:r>
          </a:p>
          <a:p>
            <a:pPr lvl="1"/>
            <a:r>
              <a:rPr lang="en-US" dirty="0"/>
              <a:t>The ultra-rich will travel to other planets and solar systems</a:t>
            </a:r>
          </a:p>
          <a:p>
            <a:pPr lvl="1"/>
            <a:r>
              <a:rPr lang="en-US" dirty="0"/>
              <a:t>Jeff Bezos: “Put polluting industries in space.”</a:t>
            </a:r>
          </a:p>
          <a:p>
            <a:r>
              <a:rPr lang="en-US" dirty="0"/>
              <a:t>Planetary Civilizations (homo sapiens 4.0 . . . n.0, earth habitable for another billion years); rational resource use</a:t>
            </a:r>
          </a:p>
          <a:p>
            <a:pPr lvl="1"/>
            <a:r>
              <a:rPr lang="en-US" dirty="0"/>
              <a:t>Rejection of possessive individualism and fantasies of immortality; higher states of consciousness</a:t>
            </a:r>
          </a:p>
          <a:p>
            <a:pPr lvl="1"/>
            <a:r>
              <a:rPr lang="en-US" dirty="0"/>
              <a:t>Space exploration and interstellar communication (for their own sake)</a:t>
            </a:r>
          </a:p>
          <a:p>
            <a:pPr lvl="1"/>
            <a:r>
              <a:rPr lang="en-US" dirty="0"/>
              <a:t>Sustainable economy (imitate nature’s carbon and nitrogen cycles) </a:t>
            </a:r>
          </a:p>
          <a:p>
            <a:pPr lvl="1"/>
            <a:r>
              <a:rPr lang="en-US" dirty="0"/>
              <a:t>Abolition of war (Star Trek via Steven Pinker)</a:t>
            </a:r>
          </a:p>
          <a:p>
            <a:pPr lvl="1"/>
            <a:r>
              <a:rPr lang="en-US" dirty="0"/>
              <a:t>Eradication of poverty (production for human needs)</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233329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3204F-F135-6333-52E1-8E3BBCDED196}"/>
              </a:ext>
            </a:extLst>
          </p:cNvPr>
          <p:cNvSpPr>
            <a:spLocks noGrp="1"/>
          </p:cNvSpPr>
          <p:nvPr>
            <p:ph type="title"/>
          </p:nvPr>
        </p:nvSpPr>
        <p:spPr/>
        <p:txBody>
          <a:bodyPr>
            <a:normAutofit/>
          </a:bodyPr>
          <a:lstStyle/>
          <a:p>
            <a:pPr algn="ctr"/>
            <a:r>
              <a:rPr lang="en-US" sz="4800" b="1" dirty="0">
                <a:latin typeface="Calibri" panose="020F0502020204030204" pitchFamily="34" charset="0"/>
                <a:ea typeface="Calibri" panose="020F0502020204030204" pitchFamily="34" charset="0"/>
                <a:cs typeface="Calibri" panose="020F0502020204030204" pitchFamily="34" charset="0"/>
              </a:rPr>
              <a:t>Bibliography</a:t>
            </a:r>
          </a:p>
        </p:txBody>
      </p:sp>
      <p:sp>
        <p:nvSpPr>
          <p:cNvPr id="3" name="Content Placeholder 2">
            <a:extLst>
              <a:ext uri="{FF2B5EF4-FFF2-40B4-BE49-F238E27FC236}">
                <a16:creationId xmlns:a16="http://schemas.microsoft.com/office/drawing/2014/main" id="{073A3721-30C2-9886-08E9-FB1BF147380D}"/>
              </a:ext>
            </a:extLst>
          </p:cNvPr>
          <p:cNvSpPr>
            <a:spLocks noGrp="1"/>
          </p:cNvSpPr>
          <p:nvPr>
            <p:ph idx="1"/>
          </p:nvPr>
        </p:nvSpPr>
        <p:spPr/>
        <p:txBody>
          <a:bodyPr>
            <a:normAutofit/>
          </a:bodyPr>
          <a:lstStyle/>
          <a:p>
            <a:r>
              <a:rPr lang="en-US" dirty="0"/>
              <a:t>Alperovitz, Gar, Thad Williamson and Ted Howard (2010), The Cleveland Model, </a:t>
            </a:r>
            <a:r>
              <a:rPr lang="en-US" i="1" dirty="0"/>
              <a:t>The Nation</a:t>
            </a:r>
            <a:r>
              <a:rPr lang="en-US" dirty="0"/>
              <a:t>, March 1  </a:t>
            </a:r>
            <a:r>
              <a:rPr lang="en-US" dirty="0">
                <a:hlinkClick r:id="rId2"/>
              </a:rPr>
              <a:t>https://www.thenation.com/article/archive/cleveland-model/</a:t>
            </a:r>
            <a:endParaRPr lang="en-US" dirty="0"/>
          </a:p>
          <a:p>
            <a:r>
              <a:rPr lang="en-US" dirty="0"/>
              <a:t>Alvarez, Walter (2017). </a:t>
            </a:r>
            <a:r>
              <a:rPr lang="en-US" i="1" dirty="0"/>
              <a:t>A Most Improbable Journey: A Big History of Our Planet and Ourselves. </a:t>
            </a:r>
            <a:r>
              <a:rPr lang="en-US" dirty="0"/>
              <a:t>New York: W. W. Norton and Company.</a:t>
            </a:r>
          </a:p>
          <a:p>
            <a:r>
              <a:rPr lang="en-US" dirty="0"/>
              <a:t>Graeber, David and David </a:t>
            </a:r>
            <a:r>
              <a:rPr lang="en-US" dirty="0" err="1"/>
              <a:t>Wengrow</a:t>
            </a:r>
            <a:r>
              <a:rPr lang="en-US" dirty="0"/>
              <a:t> (2021). </a:t>
            </a:r>
            <a:r>
              <a:rPr lang="en-US" i="1" dirty="0"/>
              <a:t>The Dawn of Everything: A New History of Humanity. </a:t>
            </a:r>
            <a:r>
              <a:rPr lang="en-US" dirty="0"/>
              <a:t>New York: Farrar, Straus, and Giroux.</a:t>
            </a:r>
          </a:p>
          <a:p>
            <a:r>
              <a:rPr lang="en-US" dirty="0" err="1"/>
              <a:t>Kronfeldner</a:t>
            </a:r>
            <a:r>
              <a:rPr lang="en-US" dirty="0"/>
              <a:t>, Maria (2018). </a:t>
            </a:r>
            <a:r>
              <a:rPr lang="en-US" i="1" dirty="0"/>
              <a:t>What’s Left of Human Nature: A Post-Essentialist, Pluralist, and Interactive Account of a Contested Concept</a:t>
            </a:r>
            <a:r>
              <a:rPr lang="en-US" dirty="0"/>
              <a:t>. Cambridge, MA: The MIT Press.</a:t>
            </a:r>
          </a:p>
        </p:txBody>
      </p:sp>
    </p:spTree>
    <p:extLst>
      <p:ext uri="{BB962C8B-B14F-4D97-AF65-F5344CB8AC3E}">
        <p14:creationId xmlns:p14="http://schemas.microsoft.com/office/powerpoint/2010/main" val="2824795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FBBCE-6A2C-4333-B5F0-18F6701E7E10}"/>
              </a:ext>
            </a:extLst>
          </p:cNvPr>
          <p:cNvSpPr>
            <a:spLocks noGrp="1"/>
          </p:cNvSpPr>
          <p:nvPr>
            <p:ph type="title"/>
          </p:nvPr>
        </p:nvSpPr>
        <p:spPr/>
        <p:txBody>
          <a:bodyPr>
            <a:normAutofit/>
          </a:bodyPr>
          <a:lstStyle/>
          <a:p>
            <a:pPr algn="ctr"/>
            <a:r>
              <a:rPr lang="en-US" sz="4800" b="1" dirty="0"/>
              <a:t>bdagostino.com</a:t>
            </a:r>
          </a:p>
        </p:txBody>
      </p:sp>
      <p:pic>
        <p:nvPicPr>
          <p:cNvPr id="1026" name="Picture 2" descr="The Middle Class Fights Back: How Progressive Movements Can Restore Democracy in America (New Trends and Ideas in American...">
            <a:extLst>
              <a:ext uri="{FF2B5EF4-FFF2-40B4-BE49-F238E27FC236}">
                <a16:creationId xmlns:a16="http://schemas.microsoft.com/office/drawing/2014/main" id="{6CBAA7A2-04F5-5D8B-9AB6-7BF122468BC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13634" y="1483368"/>
            <a:ext cx="3258765" cy="51854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6925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7F74C-D5F7-AE8B-30AB-FEDE83242857}"/>
              </a:ext>
            </a:extLst>
          </p:cNvPr>
          <p:cNvSpPr>
            <a:spLocks noGrp="1"/>
          </p:cNvSpPr>
          <p:nvPr>
            <p:ph type="ctrTitle"/>
          </p:nvPr>
        </p:nvSpPr>
        <p:spPr>
          <a:xfrm>
            <a:off x="1524000" y="508000"/>
            <a:ext cx="9144000" cy="5880100"/>
          </a:xfrm>
        </p:spPr>
        <p:txBody>
          <a:bodyPr>
            <a:normAutofit/>
          </a:bodyPr>
          <a:lstStyle/>
          <a:p>
            <a:r>
              <a:rPr lang="en-US" sz="2400" b="1" dirty="0"/>
              <a:t>From a distance</a:t>
            </a:r>
            <a:br>
              <a:rPr lang="en-US" sz="2400" b="1" dirty="0"/>
            </a:br>
            <a:r>
              <a:rPr lang="en-US" sz="2400" b="1" dirty="0"/>
              <a:t>The world looks blue and green</a:t>
            </a:r>
            <a:br>
              <a:rPr lang="en-US" sz="2400" b="1" dirty="0"/>
            </a:br>
            <a:r>
              <a:rPr lang="en-US" sz="2400" b="1" dirty="0"/>
              <a:t>And the snow capped mountains white</a:t>
            </a:r>
            <a:br>
              <a:rPr lang="en-US" sz="2400" b="1" dirty="0"/>
            </a:br>
            <a:br>
              <a:rPr lang="en-US" sz="2400" b="1" dirty="0"/>
            </a:br>
            <a:r>
              <a:rPr lang="en-US" sz="2400" b="1" dirty="0"/>
              <a:t>From a distance</a:t>
            </a:r>
            <a:br>
              <a:rPr lang="en-US" sz="2400" b="1" dirty="0"/>
            </a:br>
            <a:r>
              <a:rPr lang="en-US" sz="2400" b="1" dirty="0"/>
              <a:t>The ocean meets the stream</a:t>
            </a:r>
            <a:br>
              <a:rPr lang="en-US" sz="2400" b="1" dirty="0"/>
            </a:br>
            <a:r>
              <a:rPr lang="en-US" sz="2400" b="1" dirty="0"/>
              <a:t>And the eagle takes to flight</a:t>
            </a:r>
            <a:br>
              <a:rPr lang="en-US" sz="2400" b="1" dirty="0"/>
            </a:br>
            <a:br>
              <a:rPr lang="en-US" sz="2400" b="1" dirty="0"/>
            </a:br>
            <a:r>
              <a:rPr lang="en-US" sz="2400" b="1" dirty="0"/>
              <a:t>From a distance</a:t>
            </a:r>
            <a:br>
              <a:rPr lang="en-US" sz="2400" b="1" dirty="0"/>
            </a:br>
            <a:r>
              <a:rPr lang="en-US" sz="2400" b="1" dirty="0"/>
              <a:t>There is harmony</a:t>
            </a:r>
            <a:br>
              <a:rPr lang="en-US" sz="2400" b="1" dirty="0"/>
            </a:br>
            <a:r>
              <a:rPr lang="en-US" sz="2400" b="1" dirty="0"/>
              <a:t>And it echoes through the land</a:t>
            </a:r>
            <a:br>
              <a:rPr lang="en-US" sz="2400" b="1" dirty="0"/>
            </a:br>
            <a:br>
              <a:rPr lang="en-US" sz="2400" b="1" dirty="0"/>
            </a:br>
            <a:r>
              <a:rPr lang="en-US" sz="2400" b="1" dirty="0"/>
              <a:t>It's the voice of hope</a:t>
            </a:r>
            <a:br>
              <a:rPr lang="en-US" sz="2400" b="1" dirty="0"/>
            </a:br>
            <a:r>
              <a:rPr lang="en-US" sz="2400" b="1" dirty="0"/>
              <a:t>It's the voice of peace</a:t>
            </a:r>
            <a:br>
              <a:rPr lang="en-US" sz="2400" b="1" dirty="0"/>
            </a:br>
            <a:r>
              <a:rPr lang="en-US" sz="2400" b="1" dirty="0"/>
              <a:t>It's the voice of every man</a:t>
            </a:r>
            <a:br>
              <a:rPr lang="en-US" sz="2400" b="1" dirty="0"/>
            </a:br>
            <a:br>
              <a:rPr lang="en-US" sz="2400" b="1" dirty="0"/>
            </a:br>
            <a:r>
              <a:rPr lang="en-US" sz="2400" b="1" dirty="0"/>
              <a:t>Julie Gold, 1985 (recorded by Bette Midler, 1990)</a:t>
            </a:r>
          </a:p>
        </p:txBody>
      </p:sp>
    </p:spTree>
    <p:extLst>
      <p:ext uri="{BB962C8B-B14F-4D97-AF65-F5344CB8AC3E}">
        <p14:creationId xmlns:p14="http://schemas.microsoft.com/office/powerpoint/2010/main" val="2531757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05D3A-2634-8DAE-33D7-3B170DAF61F3}"/>
              </a:ext>
            </a:extLst>
          </p:cNvPr>
          <p:cNvSpPr>
            <a:spLocks noGrp="1"/>
          </p:cNvSpPr>
          <p:nvPr>
            <p:ph type="title"/>
          </p:nvPr>
        </p:nvSpPr>
        <p:spPr/>
        <p:txBody>
          <a:bodyPr>
            <a:normAutofit fontScale="90000"/>
          </a:bodyPr>
          <a:lstStyle/>
          <a:p>
            <a:pPr algn="ctr"/>
            <a:r>
              <a:rPr lang="en-US" sz="5300" b="1" dirty="0">
                <a:effectLst/>
                <a:latin typeface="Calibri" panose="020F0502020204030204" pitchFamily="34" charset="0"/>
                <a:ea typeface="Calibri" panose="020F0502020204030204" pitchFamily="34" charset="0"/>
                <a:cs typeface="Times New Roman" panose="02020603050405020304" pitchFamily="18" charset="0"/>
              </a:rPr>
              <a:t>A History of Big History</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60982A88-0FA6-06D2-E5C9-104E919797E9}"/>
              </a:ext>
            </a:extLst>
          </p:cNvPr>
          <p:cNvSpPr>
            <a:spLocks noGrp="1"/>
          </p:cNvSpPr>
          <p:nvPr>
            <p:ph idx="1"/>
          </p:nvPr>
        </p:nvSpPr>
        <p:spPr>
          <a:xfrm>
            <a:off x="838199" y="1825625"/>
            <a:ext cx="10703767" cy="4351338"/>
          </a:xfrm>
        </p:spPr>
        <p:txBody>
          <a:bodyPr>
            <a:normAutofit lnSpcReduction="10000"/>
          </a:bodyPr>
          <a:lstStyle/>
          <a:p>
            <a:pPr marL="742950" marR="0" lvl="1" indent="-285750">
              <a:lnSpc>
                <a:spcPct val="107000"/>
              </a:lnSpc>
              <a:spcBef>
                <a:spcPts val="0"/>
              </a:spcBef>
              <a:spcAft>
                <a:spcPts val="0"/>
              </a:spcAft>
              <a:buFont typeface="Courier New" panose="02070309020205020404" pitchFamily="49" charset="0"/>
              <a:buChar char="o"/>
            </a:pPr>
            <a:r>
              <a:rPr lang="en-US" sz="3200" b="1" i="1" dirty="0">
                <a:effectLst/>
                <a:latin typeface="Calibri" panose="020F0502020204030204" pitchFamily="34" charset="0"/>
                <a:ea typeface="Calibri" panose="020F0502020204030204" pitchFamily="34" charset="0"/>
                <a:cs typeface="Times New Roman" panose="02020603050405020304" pitchFamily="18" charset="0"/>
              </a:rPr>
              <a:t>Book of Genesis</a:t>
            </a:r>
            <a:r>
              <a:rPr lang="en-US" sz="3200" dirty="0">
                <a:effectLst/>
                <a:latin typeface="Calibri" panose="020F0502020204030204" pitchFamily="34" charset="0"/>
                <a:ea typeface="Calibri" panose="020F0502020204030204" pitchFamily="34" charset="0"/>
                <a:cs typeface="Times New Roman" panose="02020603050405020304" pitchFamily="18" charset="0"/>
              </a:rPr>
              <a:t>: genealogies indicate creation occurred around 4,000 BCE;</a:t>
            </a:r>
          </a:p>
          <a:p>
            <a:pPr marL="742950" marR="0" lvl="1" indent="-285750">
              <a:lnSpc>
                <a:spcPct val="107000"/>
              </a:lnSpc>
              <a:spcBef>
                <a:spcPts val="0"/>
              </a:spcBef>
              <a:spcAft>
                <a:spcPts val="0"/>
              </a:spcAft>
              <a:buFont typeface="Courier New" panose="02070309020205020404" pitchFamily="49" charset="0"/>
              <a:buChar char="o"/>
            </a:pPr>
            <a:r>
              <a:rPr lang="en-US" sz="3200" b="1" dirty="0">
                <a:effectLst/>
                <a:latin typeface="Calibri" panose="020F0502020204030204" pitchFamily="34" charset="0"/>
                <a:ea typeface="Calibri" panose="020F0502020204030204" pitchFamily="34" charset="0"/>
                <a:cs typeface="Times New Roman" panose="02020603050405020304" pitchFamily="18" charset="0"/>
              </a:rPr>
              <a:t>Geological revolution </a:t>
            </a:r>
            <a:r>
              <a:rPr lang="en-US" sz="3200" dirty="0">
                <a:effectLst/>
                <a:latin typeface="Calibri" panose="020F0502020204030204" pitchFamily="34" charset="0"/>
                <a:ea typeface="Calibri" panose="020F0502020204030204" pitchFamily="34" charset="0"/>
                <a:cs typeface="Times New Roman" panose="02020603050405020304" pitchFamily="18" charset="0"/>
              </a:rPr>
              <a:t>shattered biblical Big History; earth processes occur on vastly longer timescales than the </a:t>
            </a:r>
            <a:r>
              <a:rPr lang="en-US" sz="3200" dirty="0">
                <a:latin typeface="Calibri" panose="020F0502020204030204" pitchFamily="34" charset="0"/>
                <a:ea typeface="Calibri" panose="020F0502020204030204" pitchFamily="34" charset="0"/>
                <a:cs typeface="Times New Roman" panose="02020603050405020304" pitchFamily="18" charset="0"/>
              </a:rPr>
              <a:t>biblical chronology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3200" dirty="0">
                <a:effectLst/>
                <a:latin typeface="Calibri" panose="020F0502020204030204" pitchFamily="34" charset="0"/>
                <a:ea typeface="Calibri" panose="020F0502020204030204" pitchFamily="34" charset="0"/>
                <a:cs typeface="Times New Roman" panose="02020603050405020304" pitchFamily="18" charset="0"/>
              </a:rPr>
              <a:t>James Hutton, </a:t>
            </a:r>
            <a:r>
              <a:rPr lang="en-US" sz="3200" i="1" dirty="0">
                <a:effectLst/>
                <a:latin typeface="Calibri" panose="020F0502020204030204" pitchFamily="34" charset="0"/>
                <a:ea typeface="Calibri" panose="020F0502020204030204" pitchFamily="34" charset="0"/>
                <a:cs typeface="Times New Roman" panose="02020603050405020304" pitchFamily="18" charset="0"/>
              </a:rPr>
              <a:t>Theory of the Earth </a:t>
            </a:r>
            <a:r>
              <a:rPr lang="en-US" sz="3200" dirty="0">
                <a:effectLst/>
                <a:latin typeface="Calibri" panose="020F0502020204030204" pitchFamily="34" charset="0"/>
                <a:ea typeface="Calibri" panose="020F0502020204030204" pitchFamily="34" charset="0"/>
                <a:cs typeface="Times New Roman" panose="02020603050405020304" pitchFamily="18" charset="0"/>
              </a:rPr>
              <a:t>(1788)</a:t>
            </a:r>
          </a:p>
          <a:p>
            <a:pPr marL="1143000" marR="0" lvl="2" indent="-228600">
              <a:lnSpc>
                <a:spcPct val="107000"/>
              </a:lnSpc>
              <a:spcBef>
                <a:spcPts val="0"/>
              </a:spcBef>
              <a:spcAft>
                <a:spcPts val="0"/>
              </a:spcAft>
              <a:buFont typeface="Wingdings" panose="05000000000000000000" pitchFamily="2" charset="2"/>
              <a:buChar char=""/>
            </a:pPr>
            <a:r>
              <a:rPr lang="en-US" sz="3200" dirty="0">
                <a:effectLst/>
                <a:latin typeface="Calibri" panose="020F0502020204030204" pitchFamily="34" charset="0"/>
                <a:ea typeface="Calibri" panose="020F0502020204030204" pitchFamily="34" charset="0"/>
                <a:cs typeface="Times New Roman" panose="02020603050405020304" pitchFamily="18" charset="0"/>
              </a:rPr>
              <a:t>Charles Lyell, </a:t>
            </a:r>
            <a:r>
              <a:rPr lang="en-US" sz="3200" i="1" dirty="0">
                <a:effectLst/>
                <a:latin typeface="Calibri" panose="020F0502020204030204" pitchFamily="34" charset="0"/>
                <a:ea typeface="Calibri" panose="020F0502020204030204" pitchFamily="34" charset="0"/>
                <a:cs typeface="Times New Roman" panose="02020603050405020304" pitchFamily="18" charset="0"/>
              </a:rPr>
              <a:t>Principles of Geology </a:t>
            </a:r>
            <a:r>
              <a:rPr lang="en-US" sz="3200" dirty="0">
                <a:effectLst/>
                <a:latin typeface="Calibri" panose="020F0502020204030204" pitchFamily="34" charset="0"/>
                <a:ea typeface="Calibri" panose="020F0502020204030204" pitchFamily="34" charset="0"/>
                <a:cs typeface="Times New Roman" panose="02020603050405020304" pitchFamily="18" charset="0"/>
              </a:rPr>
              <a:t>(1830-33)</a:t>
            </a:r>
          </a:p>
          <a:p>
            <a:pPr marL="1143000" marR="0" lvl="2" indent="-228600">
              <a:lnSpc>
                <a:spcPct val="107000"/>
              </a:lnSpc>
              <a:spcBef>
                <a:spcPts val="0"/>
              </a:spcBef>
              <a:spcAft>
                <a:spcPts val="800"/>
              </a:spcAft>
              <a:buFont typeface="Wingdings" panose="05000000000000000000" pitchFamily="2" charset="2"/>
              <a:buChar char=""/>
            </a:pPr>
            <a:r>
              <a:rPr lang="en-US" sz="3200" dirty="0">
                <a:effectLst/>
                <a:latin typeface="Calibri" panose="020F0502020204030204" pitchFamily="34" charset="0"/>
                <a:ea typeface="Calibri" panose="020F0502020204030204" pitchFamily="34" charset="0"/>
                <a:cs typeface="Times New Roman" panose="02020603050405020304" pitchFamily="18" charset="0"/>
              </a:rPr>
              <a:t>Current estimate of Earth’s age: 4.5 billion years</a:t>
            </a:r>
          </a:p>
          <a:p>
            <a:pPr marL="0" indent="0">
              <a:buNone/>
            </a:pPr>
            <a:endParaRPr lang="en-US" dirty="0"/>
          </a:p>
        </p:txBody>
      </p:sp>
    </p:spTree>
    <p:extLst>
      <p:ext uri="{BB962C8B-B14F-4D97-AF65-F5344CB8AC3E}">
        <p14:creationId xmlns:p14="http://schemas.microsoft.com/office/powerpoint/2010/main" val="1627257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66C97-306C-E19B-DCB9-8ADA2F8D44B0}"/>
              </a:ext>
            </a:extLst>
          </p:cNvPr>
          <p:cNvSpPr>
            <a:spLocks noGrp="1"/>
          </p:cNvSpPr>
          <p:nvPr>
            <p:ph type="title"/>
          </p:nvPr>
        </p:nvSpPr>
        <p:spPr/>
        <p:txBody>
          <a:bodyPr>
            <a:normAutofit fontScale="90000"/>
          </a:bodyPr>
          <a:lstStyle/>
          <a:p>
            <a:pPr algn="ctr"/>
            <a:r>
              <a:rPr lang="en-US" sz="5300" b="1" dirty="0">
                <a:effectLst/>
                <a:latin typeface="Calibri" panose="020F0502020204030204" pitchFamily="34" charset="0"/>
                <a:ea typeface="Calibri" panose="020F0502020204030204" pitchFamily="34" charset="0"/>
                <a:cs typeface="Times New Roman" panose="02020603050405020304" pitchFamily="18" charset="0"/>
              </a:rPr>
              <a:t>A History of Big History, </a:t>
            </a:r>
            <a:r>
              <a:rPr lang="en-US" sz="5300" dirty="0">
                <a:latin typeface="Calibri" panose="020F0502020204030204" pitchFamily="34" charset="0"/>
                <a:ea typeface="Calibri" panose="020F0502020204030204" pitchFamily="34" charset="0"/>
                <a:cs typeface="Times New Roman" panose="02020603050405020304" pitchFamily="18" charset="0"/>
              </a:rPr>
              <a:t>continued</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ED9CFF36-4D4D-607A-075C-A87A8DC543D3}"/>
              </a:ext>
            </a:extLst>
          </p:cNvPr>
          <p:cNvSpPr>
            <a:spLocks noGrp="1"/>
          </p:cNvSpPr>
          <p:nvPr>
            <p:ph idx="1"/>
          </p:nvPr>
        </p:nvSpPr>
        <p:spPr/>
        <p:txBody>
          <a:bodyPr>
            <a:normAutofit lnSpcReduction="10000"/>
          </a:bodyPr>
          <a:lstStyle/>
          <a:p>
            <a:pPr marL="742950" marR="0" lvl="1" indent="-285750">
              <a:lnSpc>
                <a:spcPct val="107000"/>
              </a:lnSpc>
              <a:spcBef>
                <a:spcPts val="0"/>
              </a:spcBef>
              <a:spcAft>
                <a:spcPts val="0"/>
              </a:spcAft>
              <a:buFont typeface="Courier New" panose="02070309020205020404" pitchFamily="49" charset="0"/>
              <a:buChar char="o"/>
            </a:pPr>
            <a:r>
              <a:rPr lang="en-US" sz="3200" b="1" dirty="0">
                <a:effectLst/>
                <a:latin typeface="Calibri" panose="020F0502020204030204" pitchFamily="34" charset="0"/>
                <a:ea typeface="Calibri" panose="020F0502020204030204" pitchFamily="34" charset="0"/>
                <a:cs typeface="Times New Roman" panose="02020603050405020304" pitchFamily="18" charset="0"/>
              </a:rPr>
              <a:t>Big Bang Theory </a:t>
            </a:r>
          </a:p>
          <a:p>
            <a:pPr marL="1143000" marR="0" lvl="2" indent="-228600">
              <a:lnSpc>
                <a:spcPct val="107000"/>
              </a:lnSpc>
              <a:spcBef>
                <a:spcPts val="0"/>
              </a:spcBef>
              <a:spcAft>
                <a:spcPts val="0"/>
              </a:spcAft>
              <a:buFont typeface="Wingdings" panose="05000000000000000000" pitchFamily="2" charset="2"/>
              <a:buChar char=""/>
            </a:pPr>
            <a:r>
              <a:rPr lang="en-US" sz="3200" dirty="0">
                <a:effectLst/>
                <a:latin typeface="Calibri" panose="020F0502020204030204" pitchFamily="34" charset="0"/>
                <a:ea typeface="Calibri" panose="020F0502020204030204" pitchFamily="34" charset="0"/>
                <a:cs typeface="Times New Roman" panose="02020603050405020304" pitchFamily="18" charset="0"/>
              </a:rPr>
              <a:t>Georges </a:t>
            </a:r>
            <a:r>
              <a:rPr lang="en-US" sz="3200" dirty="0" err="1">
                <a:effectLst/>
                <a:latin typeface="Calibri" panose="020F0502020204030204" pitchFamily="34" charset="0"/>
                <a:ea typeface="Calibri" panose="020F0502020204030204" pitchFamily="34" charset="0"/>
                <a:cs typeface="Times New Roman" panose="02020603050405020304" pitchFamily="18" charset="0"/>
              </a:rPr>
              <a:t>Lemaître</a:t>
            </a:r>
            <a:r>
              <a:rPr lang="en-US" sz="3200" dirty="0">
                <a:effectLst/>
                <a:latin typeface="Calibri" panose="020F0502020204030204" pitchFamily="34" charset="0"/>
                <a:ea typeface="Calibri" panose="020F0502020204030204" pitchFamily="34" charset="0"/>
                <a:cs typeface="Times New Roman" panose="02020603050405020304" pitchFamily="18" charset="0"/>
              </a:rPr>
              <a:t> (1927) and Edwin Hubble (1929)</a:t>
            </a:r>
          </a:p>
          <a:p>
            <a:pPr marL="1143000" marR="0" lvl="2" indent="-228600">
              <a:lnSpc>
                <a:spcPct val="107000"/>
              </a:lnSpc>
              <a:spcBef>
                <a:spcPts val="0"/>
              </a:spcBef>
              <a:spcAft>
                <a:spcPts val="0"/>
              </a:spcAft>
              <a:buFont typeface="Wingdings" panose="05000000000000000000" pitchFamily="2" charset="2"/>
              <a:buChar char=""/>
            </a:pPr>
            <a:r>
              <a:rPr lang="en-US" sz="3200" dirty="0">
                <a:effectLst/>
                <a:latin typeface="Calibri" panose="020F0502020204030204" pitchFamily="34" charset="0"/>
                <a:ea typeface="Calibri" panose="020F0502020204030204" pitchFamily="34" charset="0"/>
                <a:cs typeface="Times New Roman" panose="02020603050405020304" pitchFamily="18" charset="0"/>
              </a:rPr>
              <a:t>Current estimate of age of universe: 13.8 billion years</a:t>
            </a:r>
          </a:p>
          <a:p>
            <a:pPr lvl="1">
              <a:lnSpc>
                <a:spcPct val="107000"/>
              </a:lnSpc>
              <a:spcBef>
                <a:spcPts val="0"/>
              </a:spcBef>
              <a:buFont typeface="Wingdings" panose="05000000000000000000" pitchFamily="2" charset="2"/>
              <a:buChar char=""/>
            </a:pPr>
            <a:r>
              <a:rPr lang="en-US" sz="3200" b="1" dirty="0">
                <a:effectLst/>
                <a:latin typeface="Calibri" panose="020F0502020204030204" pitchFamily="34" charset="0"/>
                <a:ea typeface="Calibri" panose="020F0502020204030204" pitchFamily="34" charset="0"/>
                <a:cs typeface="Times New Roman" panose="02020603050405020304" pitchFamily="18" charset="0"/>
              </a:rPr>
              <a:t>International Big History Association (2010)</a:t>
            </a:r>
          </a:p>
          <a:p>
            <a:pPr marL="1143000" marR="0" lvl="2" indent="-228600">
              <a:lnSpc>
                <a:spcPct val="107000"/>
              </a:lnSpc>
              <a:spcBef>
                <a:spcPts val="0"/>
              </a:spcBef>
              <a:spcAft>
                <a:spcPts val="0"/>
              </a:spcAft>
              <a:buFont typeface="Wingdings" panose="05000000000000000000" pitchFamily="2" charset="2"/>
              <a:buChar char=""/>
            </a:pPr>
            <a:r>
              <a:rPr lang="en-US" sz="3200" dirty="0">
                <a:effectLst/>
                <a:latin typeface="Calibri" panose="020F0502020204030204" pitchFamily="34" charset="0"/>
                <a:ea typeface="Calibri" panose="020F0502020204030204" pitchFamily="34" charset="0"/>
                <a:cs typeface="Times New Roman" panose="02020603050405020304" pitchFamily="18" charset="0"/>
              </a:rPr>
              <a:t>New academic inter-discipline</a:t>
            </a:r>
          </a:p>
          <a:p>
            <a:pPr marL="1143000" marR="0" lvl="2" indent="-228600">
              <a:lnSpc>
                <a:spcPct val="107000"/>
              </a:lnSpc>
              <a:spcBef>
                <a:spcPts val="0"/>
              </a:spcBef>
              <a:spcAft>
                <a:spcPts val="800"/>
              </a:spcAft>
              <a:buFont typeface="Wingdings" panose="05000000000000000000" pitchFamily="2" charset="2"/>
              <a:buChar char=""/>
            </a:pPr>
            <a:r>
              <a:rPr lang="en-US" sz="3200" dirty="0">
                <a:effectLst/>
                <a:latin typeface="Calibri" panose="020F0502020204030204" pitchFamily="34" charset="0"/>
                <a:ea typeface="Calibri" panose="020F0502020204030204" pitchFamily="34" charset="0"/>
                <a:cs typeface="Times New Roman" panose="02020603050405020304" pitchFamily="18" charset="0"/>
              </a:rPr>
              <a:t>Recommended introduction: </a:t>
            </a:r>
            <a:r>
              <a:rPr lang="en-US" sz="3200" i="1" dirty="0">
                <a:effectLst/>
                <a:latin typeface="Calibri" panose="020F0502020204030204" pitchFamily="34" charset="0"/>
                <a:ea typeface="Calibri" panose="020F0502020204030204" pitchFamily="34" charset="0"/>
                <a:cs typeface="Times New Roman" panose="02020603050405020304" pitchFamily="18" charset="0"/>
              </a:rPr>
              <a:t>A Most Improbable Journey: A Big History of Our Planet and Ourselves</a:t>
            </a:r>
            <a:r>
              <a:rPr lang="en-US" sz="3200" dirty="0">
                <a:effectLst/>
                <a:latin typeface="Calibri" panose="020F0502020204030204" pitchFamily="34" charset="0"/>
                <a:ea typeface="Calibri" panose="020F0502020204030204" pitchFamily="34" charset="0"/>
                <a:cs typeface="Times New Roman" panose="02020603050405020304" pitchFamily="18" charset="0"/>
              </a:rPr>
              <a:t> (2017), by Walter Alvarez</a:t>
            </a:r>
          </a:p>
          <a:p>
            <a:endParaRPr lang="en-US" dirty="0"/>
          </a:p>
        </p:txBody>
      </p:sp>
    </p:spTree>
    <p:extLst>
      <p:ext uri="{BB962C8B-B14F-4D97-AF65-F5344CB8AC3E}">
        <p14:creationId xmlns:p14="http://schemas.microsoft.com/office/powerpoint/2010/main" val="2244555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0CE9D-4E34-120F-66ED-D743E31454F7}"/>
              </a:ext>
            </a:extLst>
          </p:cNvPr>
          <p:cNvSpPr>
            <a:spLocks noGrp="1"/>
          </p:cNvSpPr>
          <p:nvPr>
            <p:ph type="title"/>
          </p:nvPr>
        </p:nvSpPr>
        <p:spPr/>
        <p:txBody>
          <a:bodyPr>
            <a:normAutofit/>
          </a:bodyPr>
          <a:lstStyle/>
          <a:p>
            <a:pPr algn="ctr"/>
            <a:r>
              <a:rPr lang="en-US" sz="4800" b="1" dirty="0">
                <a:latin typeface="+mn-lt"/>
              </a:rPr>
              <a:t>A Big History of Homo Sapiens</a:t>
            </a:r>
          </a:p>
        </p:txBody>
      </p:sp>
      <p:sp>
        <p:nvSpPr>
          <p:cNvPr id="3" name="Content Placeholder 2">
            <a:extLst>
              <a:ext uri="{FF2B5EF4-FFF2-40B4-BE49-F238E27FC236}">
                <a16:creationId xmlns:a16="http://schemas.microsoft.com/office/drawing/2014/main" id="{DF6FC42A-A032-ECFA-D016-3C3DD0DA217A}"/>
              </a:ext>
            </a:extLst>
          </p:cNvPr>
          <p:cNvSpPr>
            <a:spLocks noGrp="1"/>
          </p:cNvSpPr>
          <p:nvPr>
            <p:ph idx="1"/>
          </p:nvPr>
        </p:nvSpPr>
        <p:spPr/>
        <p:txBody>
          <a:bodyPr/>
          <a:lstStyle/>
          <a:p>
            <a:r>
              <a:rPr lang="en-US" sz="3200" dirty="0"/>
              <a:t>Forager Societies: 300 to 20 KYA (thousands of years ago); human population less than 1 million </a:t>
            </a:r>
          </a:p>
          <a:p>
            <a:pPr marL="0" indent="0">
              <a:buNone/>
            </a:pPr>
            <a:endParaRPr lang="en-US" sz="3200" dirty="0"/>
          </a:p>
          <a:p>
            <a:r>
              <a:rPr lang="en-US" sz="3200" dirty="0"/>
              <a:t>Agricultural Societies: 18,000 BCE (20 KYA) to 1700 CE; human population greater than 4 million</a:t>
            </a:r>
          </a:p>
          <a:p>
            <a:pPr marL="0" indent="0">
              <a:buNone/>
            </a:pPr>
            <a:endParaRPr lang="en-US" sz="3200" dirty="0"/>
          </a:p>
          <a:p>
            <a:r>
              <a:rPr lang="en-US" sz="3200" dirty="0"/>
              <a:t>Capitalism and Globalization: 1700 to present</a:t>
            </a:r>
          </a:p>
          <a:p>
            <a:endParaRPr lang="en-US" dirty="0"/>
          </a:p>
        </p:txBody>
      </p:sp>
    </p:spTree>
    <p:extLst>
      <p:ext uri="{BB962C8B-B14F-4D97-AF65-F5344CB8AC3E}">
        <p14:creationId xmlns:p14="http://schemas.microsoft.com/office/powerpoint/2010/main" val="3868025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2A364-B9B0-58B3-A844-E1D6DBFB1DC6}"/>
              </a:ext>
            </a:extLst>
          </p:cNvPr>
          <p:cNvSpPr>
            <a:spLocks noGrp="1"/>
          </p:cNvSpPr>
          <p:nvPr>
            <p:ph type="title"/>
          </p:nvPr>
        </p:nvSpPr>
        <p:spPr/>
        <p:txBody>
          <a:bodyPr>
            <a:normAutofit/>
          </a:bodyPr>
          <a:lstStyle/>
          <a:p>
            <a:pPr algn="ctr"/>
            <a:r>
              <a:rPr lang="en-US" sz="4800" b="1" dirty="0">
                <a:latin typeface="+mn-lt"/>
              </a:rPr>
              <a:t>Homo Sapiens 1.0: Forager Societies</a:t>
            </a:r>
          </a:p>
        </p:txBody>
      </p:sp>
      <p:sp>
        <p:nvSpPr>
          <p:cNvPr id="3" name="Content Placeholder 2">
            <a:extLst>
              <a:ext uri="{FF2B5EF4-FFF2-40B4-BE49-F238E27FC236}">
                <a16:creationId xmlns:a16="http://schemas.microsoft.com/office/drawing/2014/main" id="{29D96FB8-DE95-4FE3-B52B-70BFEC45C805}"/>
              </a:ext>
            </a:extLst>
          </p:cNvPr>
          <p:cNvSpPr>
            <a:spLocks noGrp="1"/>
          </p:cNvSpPr>
          <p:nvPr>
            <p:ph idx="1"/>
          </p:nvPr>
        </p:nvSpPr>
        <p:spPr>
          <a:xfrm>
            <a:off x="838200" y="1815897"/>
            <a:ext cx="10515600" cy="4351338"/>
          </a:xfrm>
        </p:spPr>
        <p:txBody>
          <a:bodyPr>
            <a:normAutofit fontScale="92500"/>
          </a:bodyPr>
          <a:lstStyle/>
          <a:p>
            <a:r>
              <a:rPr lang="en-US" dirty="0"/>
              <a:t>State of Nature: Hobbes (“war of all against all”) v. Rousseau (noble savage)</a:t>
            </a:r>
          </a:p>
          <a:p>
            <a:r>
              <a:rPr lang="en-US" dirty="0"/>
              <a:t>Earliest Homo Sapiens</a:t>
            </a:r>
          </a:p>
          <a:p>
            <a:pPr lvl="1"/>
            <a:r>
              <a:rPr lang="en-US" dirty="0"/>
              <a:t>Anatomical modernity (300 KYA; Jebel </a:t>
            </a:r>
            <a:r>
              <a:rPr lang="en-US" dirty="0" err="1"/>
              <a:t>Irhoud</a:t>
            </a:r>
            <a:r>
              <a:rPr lang="en-US" dirty="0"/>
              <a:t> site, Morocco): current genome</a:t>
            </a:r>
          </a:p>
          <a:p>
            <a:pPr lvl="1"/>
            <a:r>
              <a:rPr lang="en-US" dirty="0"/>
              <a:t>Behavioral modernity (150-40 KYA; Africa): language, the arts, large game hunting, blade technology</a:t>
            </a:r>
          </a:p>
          <a:p>
            <a:r>
              <a:rPr lang="en-US" dirty="0"/>
              <a:t>Paleolithic Abundance and Conflict Avoidance (300 KYA to 20 KYA)</a:t>
            </a:r>
          </a:p>
          <a:p>
            <a:pPr lvl="1"/>
            <a:r>
              <a:rPr lang="en-US" dirty="0"/>
              <a:t>Human population (less than 1 million) is sparse relative to </a:t>
            </a:r>
            <a:r>
              <a:rPr lang="en-US" dirty="0" err="1"/>
              <a:t>forageable</a:t>
            </a:r>
            <a:r>
              <a:rPr lang="en-US" dirty="0"/>
              <a:t> food supply</a:t>
            </a:r>
          </a:p>
          <a:p>
            <a:pPr lvl="1"/>
            <a:r>
              <a:rPr lang="en-US" dirty="0"/>
              <a:t>Egalitarian bands of 25 members</a:t>
            </a:r>
          </a:p>
          <a:p>
            <a:pPr lvl="1"/>
            <a:r>
              <a:rPr lang="en-US" dirty="0"/>
              <a:t>Conflict within bands managed by schisms and migration of losing factions (Robert L. Carneiro).</a:t>
            </a:r>
          </a:p>
          <a:p>
            <a:pPr marL="457200" lvl="1" indent="0">
              <a:buNone/>
            </a:pPr>
            <a:endParaRPr lang="en-US" dirty="0"/>
          </a:p>
        </p:txBody>
      </p:sp>
    </p:spTree>
    <p:extLst>
      <p:ext uri="{BB962C8B-B14F-4D97-AF65-F5344CB8AC3E}">
        <p14:creationId xmlns:p14="http://schemas.microsoft.com/office/powerpoint/2010/main" val="4139535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E251A-68B8-CD21-9BA4-116173EED3FD}"/>
              </a:ext>
            </a:extLst>
          </p:cNvPr>
          <p:cNvSpPr>
            <a:spLocks noGrp="1"/>
          </p:cNvSpPr>
          <p:nvPr>
            <p:ph type="title"/>
          </p:nvPr>
        </p:nvSpPr>
        <p:spPr>
          <a:xfrm>
            <a:off x="838200" y="374853"/>
            <a:ext cx="10515600" cy="1325563"/>
          </a:xfrm>
        </p:spPr>
        <p:txBody>
          <a:bodyPr>
            <a:noAutofit/>
          </a:bodyPr>
          <a:lstStyle/>
          <a:p>
            <a:pPr algn="ctr"/>
            <a:r>
              <a:rPr lang="en-US" sz="4800" b="1" dirty="0">
                <a:latin typeface="+mn-lt"/>
              </a:rPr>
              <a:t>Homo Sapiens 2.0: Agricultural Societies</a:t>
            </a:r>
          </a:p>
        </p:txBody>
      </p:sp>
      <p:sp>
        <p:nvSpPr>
          <p:cNvPr id="3" name="Content Placeholder 2">
            <a:extLst>
              <a:ext uri="{FF2B5EF4-FFF2-40B4-BE49-F238E27FC236}">
                <a16:creationId xmlns:a16="http://schemas.microsoft.com/office/drawing/2014/main" id="{33C69D6C-7CD3-7164-162D-022D3DDCF16C}"/>
              </a:ext>
            </a:extLst>
          </p:cNvPr>
          <p:cNvSpPr>
            <a:spLocks noGrp="1"/>
          </p:cNvSpPr>
          <p:nvPr>
            <p:ph idx="1"/>
          </p:nvPr>
        </p:nvSpPr>
        <p:spPr>
          <a:xfrm>
            <a:off x="838200" y="1815897"/>
            <a:ext cx="10515600" cy="4351338"/>
          </a:xfrm>
        </p:spPr>
        <p:txBody>
          <a:bodyPr>
            <a:normAutofit lnSpcReduction="10000"/>
          </a:bodyPr>
          <a:lstStyle/>
          <a:p>
            <a:r>
              <a:rPr lang="en-US" dirty="0"/>
              <a:t>Human population (more than 4 million) exceeds </a:t>
            </a:r>
            <a:r>
              <a:rPr lang="en-US" dirty="0" err="1"/>
              <a:t>forageable</a:t>
            </a:r>
            <a:r>
              <a:rPr lang="en-US" dirty="0"/>
              <a:t> food supply (18,000 BCE to 3,000 BCE) </a:t>
            </a:r>
          </a:p>
          <a:p>
            <a:pPr lvl="1"/>
            <a:r>
              <a:rPr lang="en-US" dirty="0"/>
              <a:t>Emergence of plant and animal agriculture</a:t>
            </a:r>
          </a:p>
          <a:p>
            <a:pPr lvl="1"/>
            <a:r>
              <a:rPr lang="en-US" dirty="0"/>
              <a:t>Conflict avoidance gives way to domination</a:t>
            </a:r>
          </a:p>
          <a:p>
            <a:pPr lvl="1"/>
            <a:r>
              <a:rPr lang="en-US" dirty="0"/>
              <a:t>Emergence of city states, war (involving states), and slavery</a:t>
            </a:r>
          </a:p>
          <a:p>
            <a:r>
              <a:rPr lang="en-US" dirty="0"/>
              <a:t>  Pre-Capitalist, Agrarian Empires (3,000 BCE to 1700 CE)</a:t>
            </a:r>
          </a:p>
          <a:p>
            <a:pPr lvl="1"/>
            <a:r>
              <a:rPr lang="en-US" dirty="0"/>
              <a:t>Egypt, Babylon, Persia, Rome, and Byzantium</a:t>
            </a:r>
          </a:p>
          <a:p>
            <a:pPr lvl="1"/>
            <a:r>
              <a:rPr lang="en-US" dirty="0"/>
              <a:t>China</a:t>
            </a:r>
          </a:p>
          <a:p>
            <a:pPr lvl="1"/>
            <a:r>
              <a:rPr lang="en-US" dirty="0"/>
              <a:t>Ghana, Mali, Aztec and Inca Empires</a:t>
            </a:r>
          </a:p>
          <a:p>
            <a:pPr lvl="1"/>
            <a:r>
              <a:rPr lang="en-US" dirty="0"/>
              <a:t>Umayyads, </a:t>
            </a:r>
            <a:r>
              <a:rPr lang="en-US" dirty="0" err="1"/>
              <a:t>Abassids</a:t>
            </a:r>
            <a:r>
              <a:rPr lang="en-US" dirty="0"/>
              <a:t>, Mughals, and Ottomans</a:t>
            </a:r>
          </a:p>
          <a:p>
            <a:pPr lvl="1"/>
            <a:r>
              <a:rPr lang="en-US"/>
              <a:t>Spanish</a:t>
            </a:r>
            <a:r>
              <a:rPr lang="en-US" dirty="0"/>
              <a:t>, French, Russian and German Empires</a:t>
            </a:r>
          </a:p>
          <a:p>
            <a:pPr lvl="1"/>
            <a:endParaRPr lang="en-US" dirty="0"/>
          </a:p>
          <a:p>
            <a:pPr lvl="1"/>
            <a:endParaRPr lang="en-US" dirty="0"/>
          </a:p>
        </p:txBody>
      </p:sp>
    </p:spTree>
    <p:extLst>
      <p:ext uri="{BB962C8B-B14F-4D97-AF65-F5344CB8AC3E}">
        <p14:creationId xmlns:p14="http://schemas.microsoft.com/office/powerpoint/2010/main" val="3773020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E0928-C8D2-C169-6AFD-C630862AD109}"/>
              </a:ext>
            </a:extLst>
          </p:cNvPr>
          <p:cNvSpPr>
            <a:spLocks noGrp="1"/>
          </p:cNvSpPr>
          <p:nvPr>
            <p:ph type="title"/>
          </p:nvPr>
        </p:nvSpPr>
        <p:spPr/>
        <p:txBody>
          <a:bodyPr>
            <a:noAutofit/>
          </a:bodyPr>
          <a:lstStyle/>
          <a:p>
            <a:pPr algn="ctr"/>
            <a:r>
              <a:rPr lang="en-US" sz="4800" b="1" dirty="0">
                <a:latin typeface="+mn-lt"/>
              </a:rPr>
              <a:t>Homo Sapiens 3.0: Capitalism and Globalization (1700 to present)</a:t>
            </a:r>
          </a:p>
        </p:txBody>
      </p:sp>
      <p:sp>
        <p:nvSpPr>
          <p:cNvPr id="3" name="Content Placeholder 2">
            <a:extLst>
              <a:ext uri="{FF2B5EF4-FFF2-40B4-BE49-F238E27FC236}">
                <a16:creationId xmlns:a16="http://schemas.microsoft.com/office/drawing/2014/main" id="{897850DC-DA0A-9792-1DBE-76E5C5A953E0}"/>
              </a:ext>
            </a:extLst>
          </p:cNvPr>
          <p:cNvSpPr>
            <a:spLocks noGrp="1"/>
          </p:cNvSpPr>
          <p:nvPr>
            <p:ph idx="1"/>
          </p:nvPr>
        </p:nvSpPr>
        <p:spPr/>
        <p:txBody>
          <a:bodyPr>
            <a:normAutofit/>
          </a:bodyPr>
          <a:lstStyle/>
          <a:p>
            <a:r>
              <a:rPr lang="en-US" dirty="0"/>
              <a:t>British Empire</a:t>
            </a:r>
          </a:p>
          <a:p>
            <a:pPr lvl="1"/>
            <a:r>
              <a:rPr lang="en-US" dirty="0"/>
              <a:t>Triangular Atlantic trade in slaves, crops (e.g. cotton, sugar, and tobacco), and manufactured goods (e.g. textiles, guns, tools)</a:t>
            </a:r>
          </a:p>
          <a:p>
            <a:pPr lvl="1"/>
            <a:r>
              <a:rPr lang="en-US" dirty="0"/>
              <a:t>Industrial revolution</a:t>
            </a:r>
          </a:p>
          <a:p>
            <a:r>
              <a:rPr lang="en-US" dirty="0"/>
              <a:t>Imperialism, Bolshevism, fascism, and global war</a:t>
            </a:r>
          </a:p>
          <a:p>
            <a:r>
              <a:rPr lang="en-US" dirty="0"/>
              <a:t>Pax Americana</a:t>
            </a:r>
          </a:p>
          <a:p>
            <a:pPr lvl="1"/>
            <a:r>
              <a:rPr lang="en-US" dirty="0"/>
              <a:t>US replaces Britain as global hegemon after World War II</a:t>
            </a:r>
          </a:p>
          <a:p>
            <a:pPr lvl="1"/>
            <a:r>
              <a:rPr lang="en-US" dirty="0"/>
              <a:t>Making the world safe for corporations</a:t>
            </a:r>
          </a:p>
          <a:p>
            <a:r>
              <a:rPr lang="en-US" dirty="0"/>
              <a:t>The United Nations</a:t>
            </a:r>
          </a:p>
          <a:p>
            <a:pPr lvl="1"/>
            <a:r>
              <a:rPr lang="en-US" dirty="0"/>
              <a:t>UN Security Council as first (albeit dysfunctional) world government   </a:t>
            </a:r>
          </a:p>
        </p:txBody>
      </p:sp>
    </p:spTree>
    <p:extLst>
      <p:ext uri="{BB962C8B-B14F-4D97-AF65-F5344CB8AC3E}">
        <p14:creationId xmlns:p14="http://schemas.microsoft.com/office/powerpoint/2010/main" val="1229713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31FD5-42D3-B224-A532-D4C130DEDCA8}"/>
              </a:ext>
            </a:extLst>
          </p:cNvPr>
          <p:cNvSpPr>
            <a:spLocks noGrp="1"/>
          </p:cNvSpPr>
          <p:nvPr>
            <p:ph type="title"/>
          </p:nvPr>
        </p:nvSpPr>
        <p:spPr/>
        <p:txBody>
          <a:bodyPr>
            <a:normAutofit/>
          </a:bodyPr>
          <a:lstStyle/>
          <a:p>
            <a:pPr algn="ctr"/>
            <a:r>
              <a:rPr lang="en-US" b="1" dirty="0">
                <a:latin typeface="+mn-lt"/>
              </a:rPr>
              <a:t>Sixth Extinction or Interstellar Civilization?</a:t>
            </a:r>
          </a:p>
        </p:txBody>
      </p:sp>
      <p:sp>
        <p:nvSpPr>
          <p:cNvPr id="3" name="Content Placeholder 2">
            <a:extLst>
              <a:ext uri="{FF2B5EF4-FFF2-40B4-BE49-F238E27FC236}">
                <a16:creationId xmlns:a16="http://schemas.microsoft.com/office/drawing/2014/main" id="{03526D5F-B96D-F747-3879-D95A1BD65FEB}"/>
              </a:ext>
            </a:extLst>
          </p:cNvPr>
          <p:cNvSpPr>
            <a:spLocks noGrp="1"/>
          </p:cNvSpPr>
          <p:nvPr>
            <p:ph idx="1"/>
          </p:nvPr>
        </p:nvSpPr>
        <p:spPr/>
        <p:txBody>
          <a:bodyPr/>
          <a:lstStyle/>
          <a:p>
            <a:r>
              <a:rPr lang="en-US" b="1" dirty="0"/>
              <a:t>Path to the Sixth Extinction</a:t>
            </a:r>
          </a:p>
          <a:p>
            <a:pPr lvl="1"/>
            <a:r>
              <a:rPr lang="en-US" dirty="0"/>
              <a:t>Alienated ownership, externalizing of costs, concentration of wealth</a:t>
            </a:r>
          </a:p>
          <a:p>
            <a:pPr lvl="1"/>
            <a:r>
              <a:rPr lang="en-US" dirty="0"/>
              <a:t>Fossil fuel energy and climate change</a:t>
            </a:r>
          </a:p>
          <a:p>
            <a:pPr lvl="1"/>
            <a:r>
              <a:rPr lang="en-US" dirty="0"/>
              <a:t>Permanent war economies and national security states</a:t>
            </a:r>
          </a:p>
          <a:p>
            <a:pPr lvl="1"/>
            <a:r>
              <a:rPr lang="en-US" dirty="0"/>
              <a:t>Linear, unsustainable economy: mining </a:t>
            </a:r>
            <a:r>
              <a:rPr lang="en-US" dirty="0">
                <a:sym typeface="Wingdings" panose="05000000000000000000" pitchFamily="2" charset="2"/>
              </a:rPr>
              <a:t> manufacturing  waste</a:t>
            </a:r>
          </a:p>
          <a:p>
            <a:r>
              <a:rPr lang="en-US" b="1" dirty="0">
                <a:sym typeface="Wingdings" panose="05000000000000000000" pitchFamily="2" charset="2"/>
              </a:rPr>
              <a:t>Path to Interstellar Civilization</a:t>
            </a:r>
          </a:p>
          <a:p>
            <a:pPr lvl="1"/>
            <a:r>
              <a:rPr lang="en-US" dirty="0">
                <a:sym typeface="Wingdings" panose="05000000000000000000" pitchFamily="2" charset="2"/>
              </a:rPr>
              <a:t>Worker ownership of enterprises, stewardship of enterprises and the Earth</a:t>
            </a:r>
          </a:p>
          <a:p>
            <a:pPr lvl="1"/>
            <a:r>
              <a:rPr lang="en-US" dirty="0">
                <a:sym typeface="Wingdings" panose="05000000000000000000" pitchFamily="2" charset="2"/>
              </a:rPr>
              <a:t>Green New Deal: massive public investment in renewable energy</a:t>
            </a:r>
          </a:p>
          <a:p>
            <a:pPr lvl="1"/>
            <a:r>
              <a:rPr lang="en-US" dirty="0">
                <a:sym typeface="Wingdings" panose="05000000000000000000" pitchFamily="2" charset="2"/>
              </a:rPr>
              <a:t>Demilitarization and commitment to making the UN Security Council work</a:t>
            </a:r>
          </a:p>
          <a:p>
            <a:pPr lvl="1"/>
            <a:r>
              <a:rPr lang="en-US" dirty="0">
                <a:sym typeface="Wingdings" panose="05000000000000000000" pitchFamily="2" charset="2"/>
              </a:rPr>
              <a:t>Circular economy: recycling, remanufacturing, regeneration</a:t>
            </a:r>
          </a:p>
          <a:p>
            <a:pPr lvl="1"/>
            <a:endParaRPr lang="en-US" dirty="0">
              <a:sym typeface="Wingdings" panose="05000000000000000000" pitchFamily="2" charset="2"/>
            </a:endParaRPr>
          </a:p>
          <a:p>
            <a:endParaRPr lang="en-US" dirty="0">
              <a:sym typeface="Wingdings" panose="05000000000000000000" pitchFamily="2" charset="2"/>
            </a:endParaRPr>
          </a:p>
          <a:p>
            <a:pPr lvl="1"/>
            <a:endParaRPr lang="en-US" dirty="0">
              <a:sym typeface="Wingdings" panose="05000000000000000000" pitchFamily="2" charset="2"/>
            </a:endParaRPr>
          </a:p>
          <a:p>
            <a:pPr lvl="1"/>
            <a:endParaRPr lang="en-US" dirty="0"/>
          </a:p>
        </p:txBody>
      </p:sp>
    </p:spTree>
    <p:extLst>
      <p:ext uri="{BB962C8B-B14F-4D97-AF65-F5344CB8AC3E}">
        <p14:creationId xmlns:p14="http://schemas.microsoft.com/office/powerpoint/2010/main" val="18995376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7344</TotalTime>
  <Words>1015</Words>
  <Application>Microsoft Office PowerPoint</Application>
  <PresentationFormat>Widescreen</PresentationFormat>
  <Paragraphs>92</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Courier New</vt:lpstr>
      <vt:lpstr>Wingdings</vt:lpstr>
      <vt:lpstr>Office Theme</vt:lpstr>
      <vt:lpstr>Big History and the Human Future: Sixth Extinction or  Interstellar Civilization?</vt:lpstr>
      <vt:lpstr>From a distance The world looks blue and green And the snow capped mountains white  From a distance The ocean meets the stream And the eagle takes to flight  From a distance There is harmony And it echoes through the land  It's the voice of hope It's the voice of peace It's the voice of every man  Julie Gold, 1985 (recorded by Bette Midler, 1990)</vt:lpstr>
      <vt:lpstr>A History of Big History </vt:lpstr>
      <vt:lpstr>A History of Big History, continued </vt:lpstr>
      <vt:lpstr>A Big History of Homo Sapiens</vt:lpstr>
      <vt:lpstr>Homo Sapiens 1.0: Forager Societies</vt:lpstr>
      <vt:lpstr>Homo Sapiens 2.0: Agricultural Societies</vt:lpstr>
      <vt:lpstr>Homo Sapiens 3.0: Capitalism and Globalization (1700 to present)</vt:lpstr>
      <vt:lpstr>Sixth Extinction or Interstellar Civilization?</vt:lpstr>
      <vt:lpstr>Major Extinction Events since the  Cambrian Explosion (540-520 MYA)</vt:lpstr>
      <vt:lpstr>Interstellar Civilization</vt:lpstr>
      <vt:lpstr>Bibliography</vt:lpstr>
      <vt:lpstr>bdagostino.com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a distance The world looks blue and green And the snow capped mountains white  From a distance The ocean meets the stream And the eagle takes to flight  From a distance There is harmony And it echoes through the land  It's the voice of hope It's the voice of peace It's the voice of every man  Julie Gold, 1985 (recorded by Bette Midler, 1990)</dc:title>
  <dc:creator>Brian D'Agostino</dc:creator>
  <cp:lastModifiedBy>Brian D'Agostino</cp:lastModifiedBy>
  <cp:revision>17</cp:revision>
  <dcterms:created xsi:type="dcterms:W3CDTF">2022-06-10T12:49:09Z</dcterms:created>
  <dcterms:modified xsi:type="dcterms:W3CDTF">2022-12-30T01:08:21Z</dcterms:modified>
</cp:coreProperties>
</file>