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8" r:id="rId3"/>
    <p:sldId id="264" r:id="rId4"/>
    <p:sldId id="265" r:id="rId5"/>
    <p:sldId id="266" r:id="rId6"/>
    <p:sldId id="267" r:id="rId7"/>
    <p:sldId id="269" r:id="rId8"/>
    <p:sldId id="270" r:id="rId9"/>
    <p:sldId id="271" r:id="rId10"/>
    <p:sldId id="274" r:id="rId11"/>
    <p:sldId id="273" r:id="rId12"/>
    <p:sldId id="27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07804-28C3-D43E-CBE4-0036B0EF4F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AF75C0-8613-5235-6C81-5AEEF684B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2D71A7-B4A0-6CAD-FC3E-5F69DCD9E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A30EE-CD53-4929-92DF-F0FE0DE898DE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4F6CFB-20ED-996F-86FA-C1CAE049A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C3787D-2D27-7609-9195-902BDE5C9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357B-5AA6-4C3B-9C1D-6E6D35A71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698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05AEC-84E5-DA9F-7FAB-EAFBF34CC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AEB066-7903-6550-B7AF-9F2B9D56E3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1E494-BD65-D762-7657-528615017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A30EE-CD53-4929-92DF-F0FE0DE898DE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77506B-2872-1AE4-9191-B92E91368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AC5B61-E8D0-70CF-3E1F-BDF00D57F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357B-5AA6-4C3B-9C1D-6E6D35A71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00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1A468E-32D3-8AD6-9D31-B6DBE62284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7E0E2C-13FB-5E30-8E2A-56C82EFE70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BC3B94-CF36-2F7F-57AF-670F1A2A7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A30EE-CD53-4929-92DF-F0FE0DE898DE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6BE3A0-18B3-BEF4-DF7F-59061FF1D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90638-F9B9-703C-A3E1-02CBD0366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357B-5AA6-4C3B-9C1D-6E6D35A71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51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09EDC-8655-0CE3-993F-93A421D03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61BE2-3F77-ACD6-EBE7-755E98743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3572C6-FDCE-EF0F-8F38-F6675D461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A30EE-CD53-4929-92DF-F0FE0DE898DE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60F240-EED0-7564-13AC-8EDC0992B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A043F1-6BA4-EA1C-2E94-BC7435439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357B-5AA6-4C3B-9C1D-6E6D35A71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1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228EE-760D-57D7-59CC-DD3B4BA1B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41E1CE-013F-70B3-5B13-2DF6AE4C2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56E3F7-A3CF-3108-F76B-919641E20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A30EE-CD53-4929-92DF-F0FE0DE898DE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553BD-4F60-A881-D72B-F64E53C7C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417BC-0704-7680-D8FA-9ABE551BB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357B-5AA6-4C3B-9C1D-6E6D35A71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121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442BB-FA48-94B7-3CF6-3239EDFCE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02F390-0489-5B63-DDFE-7CC832DF0F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F666BC-FF02-CFC7-B217-5C51D74AF4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757CCC-200B-C4F2-FD9E-703251426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A30EE-CD53-4929-92DF-F0FE0DE898DE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0AF185-5AC3-03F6-3DC8-AF9BE09CC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7261BD-C131-3643-29FC-DE5579B70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357B-5AA6-4C3B-9C1D-6E6D35A71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722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280F1-194E-DB61-BDC7-B6B98BC98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DC3357-E130-36AF-048E-2629C2C62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313439-2341-B641-A7B4-D8F26DD605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2D6CD5-FEF2-6F21-E6DC-660EA9B4E9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3F6BC7-A0C9-9C80-1802-213EEDB6AF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BC2BA2-E25B-992B-6FC8-74ABADE9C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A30EE-CD53-4929-92DF-F0FE0DE898DE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0C568B-D4CC-A69A-BCB6-9C8978A88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51E541-9A2B-FD2D-D414-139517AF4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357B-5AA6-4C3B-9C1D-6E6D35A71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6684D-0E9A-E554-DEAA-AAD1B13A0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CC976A-0BC2-2150-95C3-B019754A3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A30EE-CD53-4929-92DF-F0FE0DE898DE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F23060-980E-5D73-09D5-FA406B23B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88B8EB-1DA7-07B9-CCCC-B6561ACC2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357B-5AA6-4C3B-9C1D-6E6D35A71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18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0EEB0F-0338-E67D-9467-5F1A61255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A30EE-CD53-4929-92DF-F0FE0DE898DE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11AE9C-CFEC-D503-5264-ADA14924D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6A1435-B166-3D7D-24B7-FAC1B905E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357B-5AA6-4C3B-9C1D-6E6D35A71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036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87413-E699-3F43-A3A7-16048AE59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597F5-7D9A-1F11-419E-EFE4355A1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470EA1-135E-714E-1EEA-82EBC3D3F1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14C96A-B0A6-BBD6-9D5D-644EE3F72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A30EE-CD53-4929-92DF-F0FE0DE898DE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898B8A-AE0E-20A8-1110-6FB816D56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2E36D4-ECD0-7DE5-58BE-A69FE6D0C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357B-5AA6-4C3B-9C1D-6E6D35A71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631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CF040-0EFD-CFE5-83FD-ABFD61EA5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EA75F3-B710-7B8C-F2F7-488FA35E25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7C8BA1-2FAE-B7F1-E99C-9BB1BC600D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5765FD-1DA6-344E-B717-E3D7B1029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A30EE-CD53-4929-92DF-F0FE0DE898DE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47ACF3-6208-E2FD-A9FC-4F1CF478E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277A75-C7C3-5CB6-0E8B-EA8819C6C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6357B-5AA6-4C3B-9C1D-6E6D35A71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166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D3966E-6664-67FA-15B7-24A8A07AD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940330-21B1-456F-E6F7-CD76D74806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2AF63-08C8-5EF5-DC9A-5200BF756C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DA30EE-CD53-4929-92DF-F0FE0DE898DE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4B7A66-7599-4B4D-C10E-316B65A01D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3F31C2-D778-5AAF-F893-D8CD8964CA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A6357B-5AA6-4C3B-9C1D-6E6D35A71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032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dp/1645030636/?bestFormat=true&amp;k=the%20trillion%20dollar%20war%20machine&amp;ref_=nb_sb_ss_w_scx-ent-bk-ser_k0_1_31_de&amp;crid=3M09Z25ONAH9E&amp;sprefix=the%20trillion%20dollar%20war%20machine" TargetMode="External"/><Relationship Id="rId2" Type="http://schemas.openxmlformats.org/officeDocument/2006/relationships/hyperlink" Target="https://bdagostino.com/resources/BDagostino%20Ch%2014%202023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jscimedcentral.com/jounal-article-info/Annals-of-Psychiatry-and-Mental-Health/Behavior-Analysis-of-Benjamin-Netanyahu-in-1999-and-2017%3A-What-has-Changed%3F-7512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Psychology-Trump-Contagion-Existential-Democracy/dp/B0DG3636J1/ref=sr_1_1?crid=1PNE0AY2BWICM&amp;dib=eyJ2IjoiMSJ9.Jt5fwuXPTpzR_PX6-4PvEQgWDwe-p43n8mFp5ivZjCyl4hneBuwZgIsdKO4O2ePpgr2WJKAKImBaltMb0t6FPWr3ObuqFuNuk5gEKVXbRZIoKj0U04_PFJVwbwuf4tvcTjFyEjNj6vKV6GiVIL6mLkwDZu6W6kDQu_Y3Sp4OoZZH7d59InzENjGeWzJ6aXY5gJ-jOGVwyIRZb-tyPC78bjMpdlvITGQeoUTKE6Lc6hw.V_0J7brcRtDa21tGlFkXHZjZ9vdULR96Imrd8HSNzEI&amp;dib_tag=se&amp;keywords=bandy+x.+lee&amp;qid=1783165059&amp;s=books&amp;sprefix=bandy+x.+lee%2Cstripbooks%2C181&amp;sr=1-1" TargetMode="External"/><Relationship Id="rId2" Type="http://schemas.openxmlformats.org/officeDocument/2006/relationships/hyperlink" Target="https://www.amazon.com/Dangerous-Case-Donald-Trump-Psychiatrists/dp/1250179459/ref=sr_1_7?crid=1PNE0AY2BWICM&amp;dib=eyJ2IjoiMSJ9.Jt5fwuXPTpzR_PX6-4PvEQgWDwe-p43n8mFp5ivZjCyl4hneBuwZgIsdKO4O2ePpgr2WJKAKImBaltMb0t6FPWr3ObuqFuNuk5gEKVXbRZIoKj0U04_PFJVwbwuf4tvcTjFyEjNj6vKV6GiVIL6mLkwDZu6W6kDQu_Y3Sp4OoZZH7d59InzENjGeWzJ6aXY5gJ-jOGVwyIRZb-tyPC78bjMpdlvITGQeoUTKE6Lc6hw.V_0J7brcRtDa21tGlFkXHZjZ9vdULR96Imrd8HSNzEI&amp;dib_tag=se&amp;keywords=bandy+x.+lee&amp;qid=1783165059&amp;s=books&amp;sprefix=bandy+x.+lee%2Cstripbooks%2C181&amp;sr=1-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timesofisrael.com/us-intel-assessment-before-war-said-assault-on-iran-unlikely-to-topple-regime-report/" TargetMode="External"/><Relationship Id="rId5" Type="http://schemas.openxmlformats.org/officeDocument/2006/relationships/hyperlink" Target="https://quincyinst.org/2026/03/16/new-research-think-tank-funding-tracker-provides-insight-into-cheerleading-of-iran-war/" TargetMode="External"/><Relationship Id="rId4" Type="http://schemas.openxmlformats.org/officeDocument/2006/relationships/hyperlink" Target="https://worldmhc.org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regardconscient.net/newsletter/accueil-peps.html" TargetMode="External"/><Relationship Id="rId2" Type="http://schemas.openxmlformats.org/officeDocument/2006/relationships/hyperlink" Target="https://psychohistory.u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arentsfirst.ne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DC69B-C162-23E5-AC36-8B74CA6D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6667"/>
            <a:ext cx="10515600" cy="189411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Profiteers and Sick Leaders: </a:t>
            </a:r>
            <a:br>
              <a:rPr lang="en-US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 the Iran War</a:t>
            </a:r>
            <a:br>
              <a:rPr lang="en-US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Brian D’Agostino, Ph.D.    bdagostino.com</a:t>
            </a: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201A19E8-A49E-C524-1435-8187163F9A7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99" r="7799"/>
          <a:stretch>
            <a:fillRect/>
          </a:stretch>
        </p:blipFill>
        <p:spPr>
          <a:xfrm>
            <a:off x="3265714" y="2583824"/>
            <a:ext cx="4834008" cy="3816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791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77288-F61A-4F17-6DAB-C83547EE1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52E1D-97C8-C24D-3B40-64440EBDE8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R="0" algn="l" rtl="0"/>
            <a:r>
              <a:rPr lang="en-US" sz="2800" b="0" i="0" u="none" strike="noStrike" kern="100" baseline="0" dirty="0">
                <a:latin typeface="Times New Roman" panose="02020603050405020304" pitchFamily="18" charset="0"/>
              </a:rPr>
              <a:t>D’Agostino, Brian (2023).  Sources and dynamics of the self: Perceptual control theory, psychoanalysis, and the control of self-image. In Mansell, Warren et al, eds. </a:t>
            </a:r>
            <a:r>
              <a:rPr lang="en-US" sz="2800" b="0" i="1" u="none" strike="noStrike" kern="100" baseline="0" dirty="0">
                <a:latin typeface="Times New Roman" panose="02020603050405020304" pitchFamily="18" charset="0"/>
              </a:rPr>
              <a:t>Interdisciplinary Handbook of Perceptual Control Theory, Vol. II</a:t>
            </a:r>
            <a:r>
              <a:rPr lang="en-US" sz="2800" b="0" i="0" u="none" strike="noStrike" kern="100" baseline="0" dirty="0">
                <a:latin typeface="Times New Roman" panose="02020603050405020304" pitchFamily="18" charset="0"/>
              </a:rPr>
              <a:t>. </a:t>
            </a:r>
            <a:r>
              <a:rPr lang="en-US" sz="2800" b="0" i="0" u="sng" strike="noStrike" kern="100" baseline="0" dirty="0">
                <a:solidFill>
                  <a:srgbClr val="467886"/>
                </a:solidFill>
                <a:latin typeface="Times New Roman" panose="02020603050405020304" pitchFamily="18" charset="0"/>
                <a:hlinkClick r:id="rId2"/>
              </a:rPr>
              <a:t>https://bdagostino.com/resources/BDagostino%20Ch%2014%202023.pdf</a:t>
            </a:r>
            <a:endParaRPr lang="en-US" sz="2800" b="0" i="0" u="none" strike="noStrike" kern="100" baseline="0" dirty="0">
              <a:solidFill>
                <a:srgbClr val="467886"/>
              </a:solidFill>
              <a:latin typeface="Times New Roman" panose="02020603050405020304" pitchFamily="18" charset="0"/>
              <a:hlinkClick r:id="rId2"/>
            </a:endParaRPr>
          </a:p>
          <a:p>
            <a:pPr marR="0" algn="l" rtl="0"/>
            <a:r>
              <a:rPr lang="en-US" sz="2800" b="0" i="0" u="none" strike="noStrike" kern="100" baseline="0" dirty="0">
                <a:latin typeface="Times New Roman" panose="02020603050405020304" pitchFamily="18" charset="0"/>
              </a:rPr>
              <a:t>Hartung, William D. and Ben Freeman (2025). </a:t>
            </a:r>
            <a:r>
              <a:rPr lang="en-US" sz="2800" b="0" i="1" u="none" strike="noStrike" kern="100" baseline="0" dirty="0">
                <a:latin typeface="Times New Roman" panose="02020603050405020304" pitchFamily="18" charset="0"/>
                <a:hlinkClick r:id="rId3"/>
              </a:rPr>
              <a:t>The Trillion Dollar War Machine</a:t>
            </a:r>
            <a:r>
              <a:rPr lang="en-US" sz="2800" b="0" i="0" u="none" strike="noStrike" kern="100" baseline="0" dirty="0">
                <a:latin typeface="Times New Roman" panose="02020603050405020304" pitchFamily="18" charset="0"/>
                <a:hlinkClick r:id="rId3"/>
              </a:rPr>
              <a:t>.</a:t>
            </a:r>
            <a:r>
              <a:rPr lang="en-US" sz="2800" b="0" i="0" u="none" strike="noStrike" kern="100" baseline="0" dirty="0">
                <a:latin typeface="Times New Roman" panose="02020603050405020304" pitchFamily="18" charset="0"/>
              </a:rPr>
              <a:t> New York, NY: Bold Type Books.</a:t>
            </a:r>
          </a:p>
          <a:p>
            <a:pPr marR="0" algn="l" rtl="0"/>
            <a:r>
              <a:rPr lang="en-US" sz="2800" b="0" i="0" u="none" strike="noStrike" kern="100" baseline="0" dirty="0">
                <a:latin typeface="Times New Roman" panose="02020603050405020304" pitchFamily="18" charset="0"/>
              </a:rPr>
              <a:t>Kimhi, Shaul and  Sagit Yehoshua, and Yarden Oliel (2017).  Netanyahu in 1999 and 2017: What has Changed? </a:t>
            </a:r>
            <a:r>
              <a:rPr lang="en-US" sz="2800" b="0" i="1" u="none" strike="noStrike" kern="100" baseline="0" dirty="0">
                <a:latin typeface="Times New Roman" panose="02020603050405020304" pitchFamily="18" charset="0"/>
              </a:rPr>
              <a:t>Annals of Psychiatry and Mental Health</a:t>
            </a:r>
            <a:r>
              <a:rPr lang="en-US" sz="2800" b="0" i="0" u="none" strike="noStrike" kern="100" baseline="0" dirty="0">
                <a:latin typeface="Times New Roman" panose="02020603050405020304" pitchFamily="18" charset="0"/>
              </a:rPr>
              <a:t>, July.  </a:t>
            </a:r>
            <a:r>
              <a:rPr lang="en-US" sz="2800" b="0" i="0" u="sng" strike="noStrike" kern="100" baseline="0" dirty="0">
                <a:solidFill>
                  <a:srgbClr val="467886"/>
                </a:solidFill>
                <a:latin typeface="Times New Roman" panose="02020603050405020304" pitchFamily="18" charset="0"/>
                <a:hlinkClick r:id="rId4"/>
              </a:rPr>
              <a:t>https://www.jscimedcentral.com/jounal-article-info/Annals-of-Psychiatry-and-Mental-Health/Behavior-Analysis-of-Benjamin-Netanyahu-in-1999-and-2017%3A-What-has-Changed%3F-7512</a:t>
            </a:r>
            <a:endParaRPr lang="en-US" sz="2800" b="0" i="0" u="none" strike="noStrike" kern="100" baseline="0" dirty="0">
              <a:solidFill>
                <a:srgbClr val="467886"/>
              </a:solidFill>
              <a:latin typeface="Times New Roman" panose="02020603050405020304" pitchFamily="18" charset="0"/>
              <a:hlinkClick r:id="rId4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057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E57C3-00F5-3BAB-25AE-31FB7EEFC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con’t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83D5F-4F45-BE0E-7B9F-16D6365F0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R="0" algn="l" rtl="0"/>
            <a:r>
              <a:rPr lang="en-US" sz="2800" b="0" i="0" u="none" strike="noStrike" kern="100" baseline="0" dirty="0">
                <a:latin typeface="Times New Roman" panose="02020603050405020304" pitchFamily="18" charset="0"/>
              </a:rPr>
              <a:t>Lee, Bandy X. (2017). </a:t>
            </a:r>
            <a:r>
              <a:rPr lang="en-US" sz="2800" b="0" i="1" u="none" strike="noStrike" kern="100" baseline="0" dirty="0">
                <a:latin typeface="Times New Roman" panose="02020603050405020304" pitchFamily="18" charset="0"/>
                <a:hlinkClick r:id="rId2"/>
              </a:rPr>
              <a:t>The Dangerous Case of Donald Trump.</a:t>
            </a:r>
            <a:r>
              <a:rPr lang="en-US" sz="2800" b="0" i="0" u="none" strike="noStrike" kern="100" baseline="0" dirty="0">
                <a:latin typeface="Times New Roman" panose="02020603050405020304" pitchFamily="18" charset="0"/>
                <a:hlinkClick r:id="rId2"/>
              </a:rPr>
              <a:t> </a:t>
            </a:r>
            <a:r>
              <a:rPr lang="en-US" sz="2800" b="0" i="0" u="none" strike="noStrike" kern="100" baseline="0" dirty="0">
                <a:latin typeface="Times New Roman" panose="02020603050405020304" pitchFamily="18" charset="0"/>
              </a:rPr>
              <a:t>‎New York: NY, Thomas Dunne Books</a:t>
            </a:r>
          </a:p>
          <a:p>
            <a:pPr marR="0" algn="l" rtl="0"/>
            <a:r>
              <a:rPr lang="en-US" sz="2800" b="0" i="0" u="none" strike="noStrike" kern="100" baseline="0" dirty="0">
                <a:latin typeface="Times New Roman" panose="02020603050405020304" pitchFamily="18" charset="0"/>
              </a:rPr>
              <a:t>Lee, Bandy X. (2024). </a:t>
            </a:r>
            <a:r>
              <a:rPr lang="en-US" sz="2800" b="0" i="1" u="none" strike="noStrike" kern="100" baseline="0" dirty="0">
                <a:latin typeface="Times New Roman" panose="02020603050405020304" pitchFamily="18" charset="0"/>
                <a:hlinkClick r:id="rId3"/>
              </a:rPr>
              <a:t>The Psychology of Trump Contagion.</a:t>
            </a:r>
            <a:r>
              <a:rPr lang="en-US" sz="2800" b="0" i="0" u="none" strike="noStrike" kern="100" baseline="0" dirty="0">
                <a:latin typeface="Times New Roman" panose="02020603050405020304" pitchFamily="18" charset="0"/>
                <a:hlinkClick r:id="rId3"/>
              </a:rPr>
              <a:t>  </a:t>
            </a:r>
            <a:r>
              <a:rPr lang="en-US" sz="2800" b="0" i="0" u="none" strike="noStrike" kern="100" baseline="0" dirty="0">
                <a:latin typeface="Times New Roman" panose="02020603050405020304" pitchFamily="18" charset="0"/>
              </a:rPr>
              <a:t>World Mental Health Coalition, Inc.  </a:t>
            </a:r>
            <a:r>
              <a:rPr lang="en-US" sz="2800" b="0" i="0" u="sng" strike="noStrike" kern="100" baseline="0" dirty="0">
                <a:solidFill>
                  <a:srgbClr val="467886"/>
                </a:solidFill>
                <a:latin typeface="Times New Roman" panose="02020603050405020304" pitchFamily="18" charset="0"/>
                <a:hlinkClick r:id="rId4"/>
              </a:rPr>
              <a:t>https://worldmhc.org/</a:t>
            </a:r>
            <a:endParaRPr lang="en-US" sz="2800" b="0" i="0" u="none" strike="noStrike" kern="100" baseline="0" dirty="0">
              <a:solidFill>
                <a:srgbClr val="467886"/>
              </a:solidFill>
              <a:latin typeface="Times New Roman" panose="02020603050405020304" pitchFamily="18" charset="0"/>
              <a:hlinkClick r:id="rId4"/>
            </a:endParaRPr>
          </a:p>
          <a:p>
            <a:pPr marR="0" algn="l" rtl="0"/>
            <a:r>
              <a:rPr lang="en-US" sz="2800" b="0" i="0" u="none" strike="noStrike" kern="100" baseline="0" dirty="0">
                <a:latin typeface="Times New Roman" panose="02020603050405020304" pitchFamily="18" charset="0"/>
              </a:rPr>
              <a:t>Rosenblum, Jessica (2026). New Research: Think Tank Funding Tracker Provides Insight into Cheerleading of Iran War. Quincy Institute </a:t>
            </a:r>
            <a:r>
              <a:rPr lang="en-US" sz="2800" b="0" i="0" u="sng" strike="noStrike" kern="100" baseline="0" dirty="0">
                <a:solidFill>
                  <a:srgbClr val="467886"/>
                </a:solidFill>
                <a:latin typeface="Times New Roman" panose="02020603050405020304" pitchFamily="18" charset="0"/>
                <a:hlinkClick r:id="rId5"/>
              </a:rPr>
              <a:t>https://quincyinst.org/2026/03/16/new-research-think-tank-funding-tracker-provides-insight-into-cheerleading-of-iran-war/</a:t>
            </a:r>
            <a:endParaRPr lang="en-US" sz="2800" b="0" i="0" u="none" strike="noStrike" kern="100" baseline="0" dirty="0">
              <a:solidFill>
                <a:srgbClr val="467886"/>
              </a:solidFill>
              <a:latin typeface="Times New Roman" panose="02020603050405020304" pitchFamily="18" charset="0"/>
              <a:hlinkClick r:id="rId5"/>
            </a:endParaRPr>
          </a:p>
          <a:p>
            <a:pPr marR="0" algn="l" rtl="0"/>
            <a:r>
              <a:rPr lang="en-US" sz="2800" b="0" i="0" u="none" strike="noStrike" kern="100" baseline="0" dirty="0">
                <a:latin typeface="Times New Roman" panose="02020603050405020304" pitchFamily="18" charset="0"/>
              </a:rPr>
              <a:t>Times of Israel staff (2026). US intel assessment before war said assault on Iran unlikely to topple regime — report.  </a:t>
            </a:r>
            <a:r>
              <a:rPr lang="en-US" sz="2800" b="0" i="1" u="none" strike="noStrike" kern="100" baseline="0" dirty="0">
                <a:latin typeface="Times New Roman" panose="02020603050405020304" pitchFamily="18" charset="0"/>
              </a:rPr>
              <a:t>The Times of Israel</a:t>
            </a:r>
            <a:r>
              <a:rPr lang="en-US" sz="2800" b="0" i="0" u="none" strike="noStrike" kern="100" baseline="0" dirty="0">
                <a:latin typeface="Times New Roman" panose="02020603050405020304" pitchFamily="18" charset="0"/>
              </a:rPr>
              <a:t>, 7 March.  </a:t>
            </a:r>
            <a:r>
              <a:rPr lang="en-US" sz="2800" b="0" i="0" u="sng" strike="noStrike" kern="100" baseline="0" dirty="0">
                <a:solidFill>
                  <a:srgbClr val="467886"/>
                </a:solidFill>
                <a:latin typeface="Times New Roman" panose="02020603050405020304" pitchFamily="18" charset="0"/>
                <a:hlinkClick r:id="rId6"/>
              </a:rPr>
              <a:t>https://www.timesofisrael.com/us-intel-assessment-before-war-said-assault-on-iran-unlikely-to-topple-regime-report/</a:t>
            </a:r>
            <a:endParaRPr lang="en-US" sz="2800" b="0" i="0" u="none" strike="noStrike" kern="100" baseline="0" dirty="0">
              <a:solidFill>
                <a:srgbClr val="467886"/>
              </a:solidFill>
              <a:latin typeface="Times New Roman" panose="02020603050405020304" pitchFamily="18" charset="0"/>
              <a:hlinkClick r:id="rId6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024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4CDBD-6334-2268-0F3A-228A759CE7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48624-3C8A-7935-CD14-511ECCE64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6667"/>
            <a:ext cx="10515600" cy="189411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Profiteers and Sick Leaders: </a:t>
            </a:r>
            <a:br>
              <a:rPr lang="en-US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 the Iran War</a:t>
            </a:r>
            <a:br>
              <a:rPr lang="en-US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Brian D’Agostino, Ph.D.    bdagostino.com</a:t>
            </a: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55748E63-4060-AF61-65EA-B1C859649C18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99" r="7799"/>
          <a:stretch>
            <a:fillRect/>
          </a:stretch>
        </p:blipFill>
        <p:spPr>
          <a:xfrm>
            <a:off x="3265714" y="2583824"/>
            <a:ext cx="4834008" cy="3816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837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97E01-B325-D284-C4FE-2C2BFF593A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8309" y="292586"/>
            <a:ext cx="10235381" cy="1140389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Irrationality of War</a:t>
            </a:r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E7CE17-6C74-A5F8-1D2C-7526CA8097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347" y="1432975"/>
            <a:ext cx="9419303" cy="5016986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Layers,  Structural and Psychological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#1 Political-Economic Structure:                                     The Trillion Dollar War Machine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#2: Sociopathic Leaders and Their Enablers:                  Not all leaders and not a majority of the mass public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Interaction: Pathological leaders are primarily enabled by special interests who thrive on war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Weapons manufacturers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Oil companies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Wealthy donors with ideological or religious/nationalist agendas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125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EBB41-9BA6-80B5-A722-4C5600EFB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Think Tanks: 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Propaganda Machine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3B86B-9B8B-6014-5267-B1F96C727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Think tanks that promoted war with Iran</a:t>
            </a:r>
          </a:p>
          <a:p>
            <a:pPr lvl="1"/>
            <a:r>
              <a:rPr lang="en-US" dirty="0"/>
              <a:t>The Atlantic Council</a:t>
            </a:r>
          </a:p>
          <a:p>
            <a:pPr lvl="1"/>
            <a:r>
              <a:rPr lang="en-US" dirty="0"/>
              <a:t>Center for New American Security</a:t>
            </a:r>
          </a:p>
          <a:p>
            <a:pPr lvl="1"/>
            <a:r>
              <a:rPr lang="en-US" dirty="0"/>
              <a:t>The Aspen Institute </a:t>
            </a:r>
          </a:p>
          <a:p>
            <a:pPr lvl="1"/>
            <a:r>
              <a:rPr lang="en-US" dirty="0"/>
              <a:t>American Israel Public Affairs Committee (AIPAC)</a:t>
            </a:r>
          </a:p>
          <a:p>
            <a:r>
              <a:rPr lang="en-US" b="1" dirty="0"/>
              <a:t>Who funded them?</a:t>
            </a:r>
          </a:p>
          <a:p>
            <a:pPr lvl="1"/>
            <a:r>
              <a:rPr lang="en-US" dirty="0"/>
              <a:t>Weapons manufacturers (e.g. Northrup Grumman)</a:t>
            </a:r>
          </a:p>
          <a:p>
            <a:pPr lvl="1"/>
            <a:r>
              <a:rPr lang="en-US" dirty="0"/>
              <a:t>Foreign governments (e.g. United Arab Emirates)</a:t>
            </a:r>
          </a:p>
          <a:p>
            <a:pPr lvl="1"/>
            <a:r>
              <a:rPr lang="en-US" dirty="0"/>
              <a:t>Wealthy political donors (e.g. Miriam Adelson)</a:t>
            </a:r>
          </a:p>
        </p:txBody>
      </p:sp>
    </p:spTree>
    <p:extLst>
      <p:ext uri="{BB962C8B-B14F-4D97-AF65-F5344CB8AC3E}">
        <p14:creationId xmlns:p14="http://schemas.microsoft.com/office/powerpoint/2010/main" val="3607744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C9AFBB-F4AF-4EE9-E691-3402E16B67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1DFF9-48B2-3DCF-17FA-DCE28D7F2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Psychopathology of Benjamin Netanyahu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B8988-8937-DD98-0354-393E8484A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Shaul Kimhi et al (2017), </a:t>
            </a:r>
            <a:r>
              <a:rPr lang="en-US" b="1" i="1" dirty="0"/>
              <a:t>Annals of Psychiatry and Mental Health</a:t>
            </a:r>
            <a:r>
              <a:rPr lang="en-US" b="1" dirty="0"/>
              <a:t>; stable personality features across 1999 and 2017 behavioral analyses:</a:t>
            </a:r>
          </a:p>
          <a:p>
            <a:r>
              <a:rPr lang="en-US" dirty="0"/>
              <a:t>Habitual lying and breaking promises</a:t>
            </a:r>
          </a:p>
          <a:p>
            <a:r>
              <a:rPr lang="en-US" dirty="0"/>
              <a:t>Narcissism, paranoia and sense of victimhood</a:t>
            </a:r>
          </a:p>
          <a:p>
            <a:r>
              <a:rPr lang="en-US" dirty="0"/>
              <a:t>Demands loyalty but doesn’t practice it</a:t>
            </a:r>
          </a:p>
          <a:p>
            <a:r>
              <a:rPr lang="en-US" dirty="0"/>
              <a:t>Makes decisions impulsively and without consulting others</a:t>
            </a:r>
          </a:p>
          <a:p>
            <a:r>
              <a:rPr lang="en-US" dirty="0"/>
              <a:t>Never acknowledges mistakes or apologizes</a:t>
            </a:r>
          </a:p>
          <a:p>
            <a:r>
              <a:rPr lang="en-US" dirty="0"/>
              <a:t>Dominates others; inability to practice reciprocity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07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797812-BF9A-7046-CBAF-E6FE9FE6D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39AF3-B7AC-1123-0649-4FB9DAC1A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Netanyahu and Iran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97E56-5570-05C5-E581-5A9C8F155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Says he has wanted war with Iran for over forty years</a:t>
            </a:r>
          </a:p>
          <a:p>
            <a:r>
              <a:rPr lang="en-US" dirty="0"/>
              <a:t>Sabotaged 2016 Iran Nuclear Deal (JCPOA), which prevented Iranian acquisition of nuclear weapons</a:t>
            </a:r>
          </a:p>
          <a:p>
            <a:r>
              <a:rPr lang="en-US" dirty="0"/>
              <a:t>Believed Iranian regime would collapse if Israel attacked; Mossad director Yossi Cohen pushed back on this delusion</a:t>
            </a:r>
          </a:p>
          <a:p>
            <a:r>
              <a:rPr lang="en-US" dirty="0"/>
              <a:t>In 2021, Netanyahu replaced Cohen with David Barnea, who told him what he wanted to hear (compare G. W. Bush on Iraq WMD)</a:t>
            </a:r>
          </a:p>
          <a:p>
            <a:r>
              <a:rPr lang="en-US" dirty="0"/>
              <a:t>February 28 Israeli-US attack on Iran: produced no regime change, but widespread destruction in Middle East and damage to world economy</a:t>
            </a:r>
          </a:p>
        </p:txBody>
      </p:sp>
    </p:spTree>
    <p:extLst>
      <p:ext uri="{BB962C8B-B14F-4D97-AF65-F5344CB8AC3E}">
        <p14:creationId xmlns:p14="http://schemas.microsoft.com/office/powerpoint/2010/main" val="336306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BFD9E5-7FA0-F77C-E4FA-9BA4598B1C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7C118-2136-5E16-9013-6CE0065D3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Psychopathology of Donald Trump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41207-A2ED-B9AF-CC17-7CB11DE1D0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Bandy X. Lee, ed. </a:t>
            </a:r>
            <a:r>
              <a:rPr lang="en-US" b="1" i="1" dirty="0"/>
              <a:t>The Dangerous Case of Donald Trump </a:t>
            </a:r>
            <a:r>
              <a:rPr lang="en-US" b="1" dirty="0"/>
              <a:t>(2017); </a:t>
            </a:r>
            <a:r>
              <a:rPr lang="en-US" b="1" i="1" dirty="0"/>
              <a:t>The Psychology of Trump Contagion </a:t>
            </a:r>
            <a:r>
              <a:rPr lang="en-US" b="1" dirty="0"/>
              <a:t>(2024); stable personality features:</a:t>
            </a:r>
          </a:p>
          <a:p>
            <a:r>
              <a:rPr lang="en-US" dirty="0"/>
              <a:t>Proclivity to violence and threats of violence</a:t>
            </a:r>
          </a:p>
          <a:p>
            <a:r>
              <a:rPr lang="en-US" dirty="0"/>
              <a:t>Intolerable childhood trauma drives alternative, delusional reality aggrandizing himself</a:t>
            </a:r>
            <a:endParaRPr lang="en-US" sz="2400" dirty="0"/>
          </a:p>
          <a:p>
            <a:r>
              <a:rPr lang="en-US" dirty="0"/>
              <a:t>Needs to achieve power to confirm his alterative reality;</a:t>
            </a:r>
            <a:endParaRPr lang="en-US" sz="2400" dirty="0"/>
          </a:p>
          <a:p>
            <a:r>
              <a:rPr lang="en-US" dirty="0"/>
              <a:t>Syndrome replaces normal pattern of learning about and adapting to reality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811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F7FD5-BE5B-8E3F-C471-BA6575DFD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Trump and Iran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5C373-936E-5F0F-CAA1-3EC0CCF61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Withdrew from Iran Nuclear Deal (JCPOA) to destroy Obama’s greatest foreign policy accomplishment</a:t>
            </a:r>
          </a:p>
          <a:p>
            <a:r>
              <a:rPr lang="en-US" dirty="0"/>
              <a:t>With Netanyahu, entertained delusion that attacking Iran would cause regime to collapse</a:t>
            </a:r>
          </a:p>
          <a:p>
            <a:r>
              <a:rPr lang="en-US" dirty="0"/>
              <a:t>U.S. national security professionals warned Trump that Iranian regime would not collapse, and US would not achieve its other objectives through war</a:t>
            </a:r>
          </a:p>
          <a:p>
            <a:r>
              <a:rPr lang="en-US" dirty="0"/>
              <a:t>Trump now wants to end the war, but won’t accept Iran’s terms, which show that he failed</a:t>
            </a:r>
          </a:p>
        </p:txBody>
      </p:sp>
    </p:spTree>
    <p:extLst>
      <p:ext uri="{BB962C8B-B14F-4D97-AF65-F5344CB8AC3E}">
        <p14:creationId xmlns:p14="http://schemas.microsoft.com/office/powerpoint/2010/main" val="1748631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4FF69-62A2-555F-3441-D94A57FC20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5961" y="709409"/>
            <a:ext cx="9960077" cy="1021069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Building a More Humane Future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5F5B57-13A9-7F37-6DCA-33CA1BE655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8" y="1976283"/>
            <a:ext cx="9144000" cy="4001729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Need to demilitarize US economy and state; need to invest instead in sustainable prosperity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Can’t expect leadership from either political party; need grassroots movement demanding sane national priorities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To overcome psychopathology, need to support parenting education; can interrupt transgenerational cycle of interpersonal and societal violence</a:t>
            </a:r>
          </a:p>
        </p:txBody>
      </p:sp>
    </p:spTree>
    <p:extLst>
      <p:ext uri="{BB962C8B-B14F-4D97-AF65-F5344CB8AC3E}">
        <p14:creationId xmlns:p14="http://schemas.microsoft.com/office/powerpoint/2010/main" val="693409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E8FFE-3B00-22EF-820F-00CA68D77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Parenting Education Resources</a:t>
            </a:r>
            <a:br>
              <a:rPr lang="en-US" dirty="0">
                <a:solidFill>
                  <a:schemeClr val="tx2"/>
                </a:solidFill>
                <a:latin typeface="+mn-lt"/>
              </a:rPr>
            </a:br>
            <a:r>
              <a:rPr lang="en-US" sz="3800" dirty="0">
                <a:solidFill>
                  <a:schemeClr val="tx2"/>
                </a:solidFill>
                <a:latin typeface="+mn-lt"/>
              </a:rPr>
              <a:t>D’Agostino (2023), pp. 337-338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2A816-547F-95A2-7764-F445C81A9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2"/>
                </a:solidFill>
              </a:rPr>
              <a:t>H. van de </a:t>
            </a:r>
            <a:r>
              <a:rPr lang="en-US" dirty="0" err="1">
                <a:solidFill>
                  <a:schemeClr val="tx2"/>
                </a:solidFill>
              </a:rPr>
              <a:t>Rijt</a:t>
            </a:r>
            <a:r>
              <a:rPr lang="en-US" dirty="0">
                <a:solidFill>
                  <a:schemeClr val="tx2"/>
                </a:solidFill>
              </a:rPr>
              <a:t> and F. </a:t>
            </a:r>
            <a:r>
              <a:rPr lang="en-US" dirty="0" err="1">
                <a:solidFill>
                  <a:schemeClr val="tx2"/>
                </a:solidFill>
              </a:rPr>
              <a:t>Plooij</a:t>
            </a:r>
            <a:r>
              <a:rPr lang="en-US" dirty="0">
                <a:solidFill>
                  <a:schemeClr val="tx2"/>
                </a:solidFill>
              </a:rPr>
              <a:t> (2017), </a:t>
            </a:r>
            <a:r>
              <a:rPr lang="en-US" i="1" dirty="0">
                <a:solidFill>
                  <a:schemeClr val="tx2"/>
                </a:solidFill>
              </a:rPr>
              <a:t>The Wonder Weeks</a:t>
            </a:r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Home visiting programs for post-partum doulas and pediatric nurses (to support healthy attachment and parents’ capacity for mentalization/reflective function).</a:t>
            </a:r>
          </a:p>
          <a:p>
            <a:r>
              <a:rPr lang="en-US" dirty="0">
                <a:solidFill>
                  <a:schemeClr val="tx2"/>
                </a:solidFill>
              </a:rPr>
              <a:t>M. Kind (2014), “Teaching Parenting in Schools” </a:t>
            </a:r>
            <a:r>
              <a:rPr lang="en-US" i="1" dirty="0">
                <a:solidFill>
                  <a:schemeClr val="tx2"/>
                </a:solidFill>
              </a:rPr>
              <a:t>Psychohistory News Vol. 33</a:t>
            </a:r>
            <a:r>
              <a:rPr lang="en-US" dirty="0">
                <a:solidFill>
                  <a:schemeClr val="tx2"/>
                </a:solidFill>
              </a:rPr>
              <a:t>, No. 3 (Summer)  </a:t>
            </a:r>
            <a:r>
              <a:rPr lang="en-US" dirty="0">
                <a:solidFill>
                  <a:schemeClr val="tx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psychohistory.us</a:t>
            </a:r>
            <a:r>
              <a:rPr lang="en-US" dirty="0">
                <a:solidFill>
                  <a:schemeClr val="tx2"/>
                </a:solidFill>
              </a:rPr>
              <a:t> </a:t>
            </a:r>
          </a:p>
          <a:p>
            <a:r>
              <a:rPr lang="en-US" dirty="0">
                <a:solidFill>
                  <a:schemeClr val="tx2"/>
                </a:solidFill>
              </a:rPr>
              <a:t>PEPS Magazine (in French); supports positive parenting </a:t>
            </a:r>
            <a:r>
              <a:rPr lang="en-US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regardconscient.net/newsletter/accueil-peps.html</a:t>
            </a:r>
            <a:r>
              <a:rPr lang="en-US" dirty="0">
                <a:solidFill>
                  <a:schemeClr val="tx2"/>
                </a:solidFill>
              </a:rPr>
              <a:t> </a:t>
            </a:r>
          </a:p>
          <a:p>
            <a:r>
              <a:rPr lang="en-US" dirty="0">
                <a:solidFill>
                  <a:schemeClr val="tx2"/>
                </a:solidFill>
              </a:rPr>
              <a:t>Parents First!, an educational organization that supports parenthood  </a:t>
            </a:r>
            <a:r>
              <a:rPr lang="en-US" dirty="0">
                <a:solidFill>
                  <a:schemeClr val="tx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parentsfirst.net</a:t>
            </a:r>
            <a:r>
              <a:rPr lang="en-US" dirty="0">
                <a:solidFill>
                  <a:schemeClr val="tx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23760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3D3D3D"/>
      </a:dk1>
      <a:lt1>
        <a:sysClr val="window" lastClr="FFFAE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912</Words>
  <Application>Microsoft Office PowerPoint</Application>
  <PresentationFormat>Widescreen</PresentationFormat>
  <Paragraphs>65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Times New Roman</vt:lpstr>
      <vt:lpstr>Office Theme</vt:lpstr>
      <vt:lpstr>Profiteers and Sick Leaders:  Understanding the Iran War Brian D’Agostino, Ph.D.    bdagostino.com</vt:lpstr>
      <vt:lpstr>Irrationality of War</vt:lpstr>
      <vt:lpstr>Think Tanks:  The Propaganda Machine</vt:lpstr>
      <vt:lpstr>Psychopathology of Benjamin Netanyahu</vt:lpstr>
      <vt:lpstr>Netanyahu and Iran</vt:lpstr>
      <vt:lpstr>Psychopathology of Donald Trump</vt:lpstr>
      <vt:lpstr>Trump and Iran</vt:lpstr>
      <vt:lpstr>Building a More Humane Future</vt:lpstr>
      <vt:lpstr>Parenting Education Resources D’Agostino (2023), pp. 337-338</vt:lpstr>
      <vt:lpstr>References</vt:lpstr>
      <vt:lpstr>References, con’t.</vt:lpstr>
      <vt:lpstr>Profiteers and Sick Leaders:  Understanding the Iran War Brian D’Agostino, Ph.D.    bdagostino.com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Brian D'Agostino</dc:creator>
  <cp:lastModifiedBy>Brian D'Agostino</cp:lastModifiedBy>
  <cp:revision>11</cp:revision>
  <dcterms:created xsi:type="dcterms:W3CDTF">2026-05-29T01:12:18Z</dcterms:created>
  <dcterms:modified xsi:type="dcterms:W3CDTF">2026-07-04T11:44:42Z</dcterms:modified>
</cp:coreProperties>
</file>