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60" r:id="rId4"/>
    <p:sldId id="261" r:id="rId5"/>
    <p:sldId id="269" r:id="rId6"/>
    <p:sldId id="262" r:id="rId7"/>
    <p:sldId id="257"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2623EC-F30C-4179-A52E-A2509155D0BE}" v="117" dt="2025-05-23T17:55:52.2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38CFF-CCB7-4C17-F755-EC6D3F805E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BD2AA9-2B38-D1CE-CD47-2031A010D9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916112-F33F-9364-2757-0E980CE7DE90}"/>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E741F1ED-8816-E8F4-3EC2-63878303A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119830-25A4-760D-313D-F66C00F559CB}"/>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1413078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6A6D8-4F8E-6CC0-2CFE-7489ED5C02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3F2612-8FED-3A73-9838-8F472F424A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C2F2AB-8A2E-B6C3-552C-E642585FADDF}"/>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7FC6088A-B4DC-8129-8F71-43410C97A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162E0-2831-67E0-666E-7CE01C151CD6}"/>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2502181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859AE6-FBA3-3440-6222-36F4FB73A5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11AD49-C363-2D34-ADC9-A81EE93BEC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80247-02F9-514F-FDC9-A962D08A88EE}"/>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7F8DB5BF-0747-1C93-151C-9AA76A291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43E2F-BBF2-8416-911E-B213303A8932}"/>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2069932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E734A-747F-9859-C302-A0A1E13E18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E971F-A9F6-57C6-CEAC-9ED88D0463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A9B6C-393F-D978-7C0F-E4BF08B49A46}"/>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0AB8F303-A585-B845-1709-2615BFEC29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706BB5-2D1A-C1C1-763F-7506869DE7A2}"/>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3420706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5F7CC-19BB-ED47-7C78-7526464079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5A74BF-8440-AAEF-70C9-0280660C92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77351-5F95-E355-A55B-CF96CFD86C02}"/>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707D6CAD-0D22-E8E9-6D9E-69A5A1A9E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D9ABF-C971-7CDD-CA2C-8641EA40D18E}"/>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1538042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D4165-FBB8-C250-C298-E4C929A22E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5DCBC5-6530-C279-5600-EC71B6714A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A30C8C-1177-1FB1-68BA-8AFEB74E77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63CF3C-455A-8E38-BF17-181C07DED321}"/>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6" name="Footer Placeholder 5">
            <a:extLst>
              <a:ext uri="{FF2B5EF4-FFF2-40B4-BE49-F238E27FC236}">
                <a16:creationId xmlns:a16="http://schemas.microsoft.com/office/drawing/2014/main" id="{37451090-1005-7A28-9AAA-95A8F1283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3EF2E-12C6-87DD-CED6-F25DDC103007}"/>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158393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E0DDB-BD6D-ED48-3D5A-3690980E8C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0922BC-6BD1-960C-E04B-2D7CBC4A8E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999CC3-BB08-E62A-E539-7DE4A99108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2DD7ED-68C1-C8A6-2111-18CFCBE8B1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F01DB9-76D1-5330-22FB-4EC6052624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47B64B-5C1D-2B1E-2669-BB5774D50ACF}"/>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8" name="Footer Placeholder 7">
            <a:extLst>
              <a:ext uri="{FF2B5EF4-FFF2-40B4-BE49-F238E27FC236}">
                <a16:creationId xmlns:a16="http://schemas.microsoft.com/office/drawing/2014/main" id="{95D3F3B2-CEE3-D1F0-20FD-E39AAF5ABB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211B1E-925F-A765-EBB4-7A990DDFE67D}"/>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101159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F64D4-E72F-BAEA-C7DF-2E1D6A81E9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ADA86E-789B-B100-9301-80FA1B3771D1}"/>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4" name="Footer Placeholder 3">
            <a:extLst>
              <a:ext uri="{FF2B5EF4-FFF2-40B4-BE49-F238E27FC236}">
                <a16:creationId xmlns:a16="http://schemas.microsoft.com/office/drawing/2014/main" id="{F115BA04-A8D9-B411-BECF-EDEAE4969C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7E9360-354F-00F3-5A41-EC3372C3FDBF}"/>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929538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ECC3CB-EB2D-F398-67A7-C6E29E52E46E}"/>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3" name="Footer Placeholder 2">
            <a:extLst>
              <a:ext uri="{FF2B5EF4-FFF2-40B4-BE49-F238E27FC236}">
                <a16:creationId xmlns:a16="http://schemas.microsoft.com/office/drawing/2014/main" id="{598F3A68-1300-40B8-CD36-A83B443265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D779FD-12A3-BB47-EAB7-57CE4346205A}"/>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76084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5668D-4277-6E8F-ACB3-7136863DF4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D88CFB-9DA5-CAEF-3C44-DD2C68AA8C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4FA87A-C6E9-0412-2CE8-D77920B374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D02852-CE74-A6F1-1AE4-D77459E20EE1}"/>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6" name="Footer Placeholder 5">
            <a:extLst>
              <a:ext uri="{FF2B5EF4-FFF2-40B4-BE49-F238E27FC236}">
                <a16:creationId xmlns:a16="http://schemas.microsoft.com/office/drawing/2014/main" id="{AE117A1F-2122-9427-F027-6827162CD9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4BC0CB-C925-39F2-00CA-B89586CAD132}"/>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141156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EDFE-FFE2-0C24-1C26-E098C53FC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9BA111-D7CA-0C10-419A-AEB2342B31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1B9FB3-AC47-2AD5-F2B6-DAF409A48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6853BB-1040-B18E-995E-895287414117}"/>
              </a:ext>
            </a:extLst>
          </p:cNvPr>
          <p:cNvSpPr>
            <a:spLocks noGrp="1"/>
          </p:cNvSpPr>
          <p:nvPr>
            <p:ph type="dt" sz="half" idx="10"/>
          </p:nvPr>
        </p:nvSpPr>
        <p:spPr/>
        <p:txBody>
          <a:bodyPr/>
          <a:lstStyle/>
          <a:p>
            <a:fld id="{C23A461A-7DF3-40D9-A3CA-9F0C974FAC85}" type="datetimeFigureOut">
              <a:rPr lang="en-US" smtClean="0"/>
              <a:t>5/25/2025</a:t>
            </a:fld>
            <a:endParaRPr lang="en-US"/>
          </a:p>
        </p:txBody>
      </p:sp>
      <p:sp>
        <p:nvSpPr>
          <p:cNvPr id="6" name="Footer Placeholder 5">
            <a:extLst>
              <a:ext uri="{FF2B5EF4-FFF2-40B4-BE49-F238E27FC236}">
                <a16:creationId xmlns:a16="http://schemas.microsoft.com/office/drawing/2014/main" id="{31CB847B-D7FD-A621-3360-8389D88527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A2804F-95D2-78F3-55FE-0BDF7B16779D}"/>
              </a:ext>
            </a:extLst>
          </p:cNvPr>
          <p:cNvSpPr>
            <a:spLocks noGrp="1"/>
          </p:cNvSpPr>
          <p:nvPr>
            <p:ph type="sldNum" sz="quarter" idx="12"/>
          </p:nvPr>
        </p:nvSpPr>
        <p:spPr/>
        <p:txBody>
          <a:bodyPr/>
          <a:lstStyle/>
          <a:p>
            <a:fld id="{C0B3BBA1-D3C7-4970-8128-71AABED73DAD}" type="slidenum">
              <a:rPr lang="en-US" smtClean="0"/>
              <a:t>‹#›</a:t>
            </a:fld>
            <a:endParaRPr lang="en-US"/>
          </a:p>
        </p:txBody>
      </p:sp>
    </p:spTree>
    <p:extLst>
      <p:ext uri="{BB962C8B-B14F-4D97-AF65-F5344CB8AC3E}">
        <p14:creationId xmlns:p14="http://schemas.microsoft.com/office/powerpoint/2010/main" val="937487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16F468-1152-7907-AFFA-8B0C5B1DB6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13D498-CD9D-26CF-B78D-3B55E43010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3ECB6-49FB-AC4D-9501-CEE8C0B64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3A461A-7DF3-40D9-A3CA-9F0C974FAC85}" type="datetimeFigureOut">
              <a:rPr lang="en-US" smtClean="0"/>
              <a:t>5/25/2025</a:t>
            </a:fld>
            <a:endParaRPr lang="en-US"/>
          </a:p>
        </p:txBody>
      </p:sp>
      <p:sp>
        <p:nvSpPr>
          <p:cNvPr id="5" name="Footer Placeholder 4">
            <a:extLst>
              <a:ext uri="{FF2B5EF4-FFF2-40B4-BE49-F238E27FC236}">
                <a16:creationId xmlns:a16="http://schemas.microsoft.com/office/drawing/2014/main" id="{A71CAA9F-0850-08A9-4480-FCB837B57C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7BF579A-5D09-032E-E151-CAC0625D9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B3BBA1-D3C7-4970-8128-71AABED73DAD}" type="slidenum">
              <a:rPr lang="en-US" smtClean="0"/>
              <a:t>‹#›</a:t>
            </a:fld>
            <a:endParaRPr lang="en-US"/>
          </a:p>
        </p:txBody>
      </p:sp>
    </p:spTree>
    <p:extLst>
      <p:ext uri="{BB962C8B-B14F-4D97-AF65-F5344CB8AC3E}">
        <p14:creationId xmlns:p14="http://schemas.microsoft.com/office/powerpoint/2010/main" val="3999789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egardconscient.net/newsletter/accueil-peps.html" TargetMode="External"/><Relationship Id="rId2" Type="http://schemas.openxmlformats.org/officeDocument/2006/relationships/hyperlink" Target="https://psychohistory.us/" TargetMode="External"/><Relationship Id="rId1" Type="http://schemas.openxmlformats.org/officeDocument/2006/relationships/slideLayout" Target="../slideLayouts/slideLayout2.xml"/><Relationship Id="rId4" Type="http://schemas.openxmlformats.org/officeDocument/2006/relationships/hyperlink" Target="https://parentsfirst.ne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dagostin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A5CA-0C3E-CECB-84C7-0EE66E0F5B75}"/>
              </a:ext>
            </a:extLst>
          </p:cNvPr>
          <p:cNvSpPr>
            <a:spLocks noGrp="1"/>
          </p:cNvSpPr>
          <p:nvPr>
            <p:ph type="title"/>
          </p:nvPr>
        </p:nvSpPr>
        <p:spPr>
          <a:xfrm>
            <a:off x="838200" y="565484"/>
            <a:ext cx="10515600" cy="1790951"/>
          </a:xfrm>
        </p:spPr>
        <p:txBody>
          <a:bodyPr>
            <a:noAutofit/>
          </a:bodyPr>
          <a:lstStyle/>
          <a:p>
            <a:pPr algn="ctr"/>
            <a: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t>UNDERSTANDING THE UKRAINE WAR:</a:t>
            </a:r>
            <a:b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br>
            <a: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t>NATO AND THE PSYCHOLOGY OF MILITARISM</a:t>
            </a:r>
            <a:br>
              <a:rPr lang="en-US" sz="3600" b="0" dirty="0">
                <a:latin typeface="Times New Roman" panose="02020603050405020304" pitchFamily="18" charset="0"/>
                <a:cs typeface="Times New Roman" panose="02020603050405020304" pitchFamily="18" charset="0"/>
              </a:rPr>
            </a:br>
            <a:br>
              <a:rPr lang="en-US" sz="800" b="0" dirty="0">
                <a:latin typeface="Times New Roman" panose="02020603050405020304" pitchFamily="18" charset="0"/>
                <a:cs typeface="Times New Roman" panose="02020603050405020304" pitchFamily="18" charset="0"/>
              </a:rPr>
            </a:br>
            <a:r>
              <a:rPr lang="en-US" sz="3600" b="0" dirty="0">
                <a:latin typeface="Times New Roman" panose="02020603050405020304" pitchFamily="18" charset="0"/>
                <a:cs typeface="Times New Roman" panose="02020603050405020304" pitchFamily="18" charset="0"/>
              </a:rPr>
              <a:t>Brian D’Agostino, Ph.D.</a:t>
            </a:r>
            <a:br>
              <a:rPr lang="en-US" sz="3600" b="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bdagostino.com</a:t>
            </a:r>
            <a:endParaRPr lang="en-US" sz="3600" dirty="0"/>
          </a:p>
        </p:txBody>
      </p:sp>
      <p:pic>
        <p:nvPicPr>
          <p:cNvPr id="1026" name="Picture 2" descr="NATO - Wikipedia">
            <a:extLst>
              <a:ext uri="{FF2B5EF4-FFF2-40B4-BE49-F238E27FC236}">
                <a16:creationId xmlns:a16="http://schemas.microsoft.com/office/drawing/2014/main" id="{4E35DC78-9F40-80C0-0E3C-32768BD9AE2A}"/>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83105" y="3165907"/>
            <a:ext cx="5229874" cy="26231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ntage Babes and Their 1950s Phallic Rockets - Flashbak">
            <a:extLst>
              <a:ext uri="{FF2B5EF4-FFF2-40B4-BE49-F238E27FC236}">
                <a16:creationId xmlns:a16="http://schemas.microsoft.com/office/drawing/2014/main" id="{C40A7725-048C-F194-8DCB-4C416D389F33}"/>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793259" y="2873654"/>
            <a:ext cx="4299857" cy="3207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48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78406-8BE4-3812-56E4-30BCCF616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B030BE-B23C-9764-D74E-A24429530F4F}"/>
              </a:ext>
            </a:extLst>
          </p:cNvPr>
          <p:cNvSpPr>
            <a:spLocks noGrp="1"/>
          </p:cNvSpPr>
          <p:nvPr>
            <p:ph type="title"/>
          </p:nvPr>
        </p:nvSpPr>
        <p:spPr/>
        <p:txBody>
          <a:bodyPr>
            <a:normAutofit/>
          </a:bodyPr>
          <a:lstStyle/>
          <a:p>
            <a:r>
              <a:rPr lang="en-US" sz="4300" b="1" dirty="0"/>
              <a:t>I. Dynamics of the Ukraine war</a:t>
            </a:r>
          </a:p>
        </p:txBody>
      </p:sp>
      <p:sp>
        <p:nvSpPr>
          <p:cNvPr id="3" name="Content Placeholder 2">
            <a:extLst>
              <a:ext uri="{FF2B5EF4-FFF2-40B4-BE49-F238E27FC236}">
                <a16:creationId xmlns:a16="http://schemas.microsoft.com/office/drawing/2014/main" id="{AE06CC59-39BB-51C3-C6A8-6DDF93DA0CC6}"/>
              </a:ext>
            </a:extLst>
          </p:cNvPr>
          <p:cNvSpPr>
            <a:spLocks noGrp="1"/>
          </p:cNvSpPr>
          <p:nvPr>
            <p:ph idx="1"/>
          </p:nvPr>
        </p:nvSpPr>
        <p:spPr/>
        <p:txBody>
          <a:bodyPr/>
          <a:lstStyle/>
          <a:p>
            <a:r>
              <a:rPr lang="en-US" dirty="0"/>
              <a:t>US and European claims that Russia’s 2022 invasion of Ukraine was “unprovoked” falsify the historical record</a:t>
            </a:r>
          </a:p>
          <a:p>
            <a:r>
              <a:rPr lang="en-US" dirty="0"/>
              <a:t>Such claims serve to legitimize NATO expansion and tens of billions of dollars of arms transfers to Ukraine</a:t>
            </a:r>
          </a:p>
          <a:p>
            <a:r>
              <a:rPr lang="en-US" dirty="0"/>
              <a:t>What was really unprovoked is NATO expansion itself </a:t>
            </a:r>
          </a:p>
          <a:p>
            <a:r>
              <a:rPr lang="en-US" dirty="0"/>
              <a:t>“Washington gaffes” reveal the truth—Fiona Hill, NATO Secy General Jens Stoltenberg</a:t>
            </a:r>
          </a:p>
          <a:p>
            <a:endParaRPr lang="en-US" dirty="0"/>
          </a:p>
        </p:txBody>
      </p:sp>
    </p:spTree>
    <p:extLst>
      <p:ext uri="{BB962C8B-B14F-4D97-AF65-F5344CB8AC3E}">
        <p14:creationId xmlns:p14="http://schemas.microsoft.com/office/powerpoint/2010/main" val="17971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AF012-C021-A535-401A-49E1CF72C4EA}"/>
              </a:ext>
            </a:extLst>
          </p:cNvPr>
          <p:cNvSpPr>
            <a:spLocks noGrp="1"/>
          </p:cNvSpPr>
          <p:nvPr>
            <p:ph type="title"/>
          </p:nvPr>
        </p:nvSpPr>
        <p:spPr/>
        <p:txBody>
          <a:bodyPr>
            <a:normAutofit/>
          </a:bodyPr>
          <a:lstStyle/>
          <a:p>
            <a:r>
              <a:rPr lang="en-US" sz="4300" b="1" dirty="0"/>
              <a:t>II. NATO expansion is not a rational policy</a:t>
            </a:r>
          </a:p>
        </p:txBody>
      </p:sp>
      <p:sp>
        <p:nvSpPr>
          <p:cNvPr id="3" name="Content Placeholder 2">
            <a:extLst>
              <a:ext uri="{FF2B5EF4-FFF2-40B4-BE49-F238E27FC236}">
                <a16:creationId xmlns:a16="http://schemas.microsoft.com/office/drawing/2014/main" id="{9375DBE0-7E76-ECAC-09C3-6F4B1C47796B}"/>
              </a:ext>
            </a:extLst>
          </p:cNvPr>
          <p:cNvSpPr>
            <a:spLocks noGrp="1"/>
          </p:cNvSpPr>
          <p:nvPr>
            <p:ph idx="1"/>
          </p:nvPr>
        </p:nvSpPr>
        <p:spPr/>
        <p:txBody>
          <a:bodyPr/>
          <a:lstStyle/>
          <a:p>
            <a:r>
              <a:rPr lang="en-US" dirty="0"/>
              <a:t>It first occurred in 1999 and 2004, long after collapse of the USSR and long before Russia’s 2014 annexation of Crimea</a:t>
            </a:r>
          </a:p>
          <a:p>
            <a:r>
              <a:rPr lang="en-US" dirty="0"/>
              <a:t>Prior to Russia’s 2022 invasion, the US and </a:t>
            </a:r>
            <a:r>
              <a:rPr lang="en-US"/>
              <a:t>NATO were outspending </a:t>
            </a:r>
            <a:r>
              <a:rPr lang="en-US" dirty="0"/>
              <a:t>Russia 30 to 1 on war preparations, including NATO expansion</a:t>
            </a:r>
          </a:p>
          <a:p>
            <a:r>
              <a:rPr lang="en-US" dirty="0"/>
              <a:t>NATO expansion was part of a package of other militarist policies undertaken at the same time—cancellation of security treaties with Russia, nuclear weapons modernization, efforts to maintain military domination of China, opposition to demilitarizing the Middle East.</a:t>
            </a:r>
          </a:p>
          <a:p>
            <a:endParaRPr lang="en-US" dirty="0"/>
          </a:p>
        </p:txBody>
      </p:sp>
    </p:spTree>
    <p:extLst>
      <p:ext uri="{BB962C8B-B14F-4D97-AF65-F5344CB8AC3E}">
        <p14:creationId xmlns:p14="http://schemas.microsoft.com/office/powerpoint/2010/main" val="331025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3368E-6B08-E222-9459-7F8CEF0490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194F4E-B6CB-5353-A3BC-009036C7EB46}"/>
              </a:ext>
            </a:extLst>
          </p:cNvPr>
          <p:cNvSpPr>
            <a:spLocks noGrp="1"/>
          </p:cNvSpPr>
          <p:nvPr>
            <p:ph type="title"/>
          </p:nvPr>
        </p:nvSpPr>
        <p:spPr/>
        <p:txBody>
          <a:bodyPr>
            <a:normAutofit fontScale="90000"/>
          </a:bodyPr>
          <a:lstStyle/>
          <a:p>
            <a:br>
              <a:rPr lang="en-US" sz="3600" dirty="0"/>
            </a:br>
            <a:r>
              <a:rPr lang="en-US" sz="3600" b="1" dirty="0"/>
              <a:t>III. Irrational policies require </a:t>
            </a:r>
            <a:r>
              <a:rPr lang="en-US" sz="3600" b="1" dirty="0" err="1"/>
              <a:t>psychohistorical</a:t>
            </a:r>
            <a:r>
              <a:rPr lang="en-US" sz="3600" b="1" dirty="0"/>
              <a:t> explanations.  </a:t>
            </a:r>
            <a:r>
              <a:rPr lang="en-US" sz="3300" dirty="0"/>
              <a:t>My 1990 survey of the Council on Foreign Relations (see D’Agostino, 2023) reveals the psychology of militarism:</a:t>
            </a:r>
            <a:br>
              <a:rPr lang="en-US" dirty="0"/>
            </a:br>
            <a:endParaRPr lang="en-US" dirty="0"/>
          </a:p>
        </p:txBody>
      </p:sp>
      <p:sp>
        <p:nvSpPr>
          <p:cNvPr id="3" name="Content Placeholder 2">
            <a:extLst>
              <a:ext uri="{FF2B5EF4-FFF2-40B4-BE49-F238E27FC236}">
                <a16:creationId xmlns:a16="http://schemas.microsoft.com/office/drawing/2014/main" id="{6871AC4D-26CE-CB98-6CA6-CC35F81D889E}"/>
              </a:ext>
            </a:extLst>
          </p:cNvPr>
          <p:cNvSpPr>
            <a:spLocks noGrp="1"/>
          </p:cNvSpPr>
          <p:nvPr>
            <p:ph idx="1"/>
          </p:nvPr>
        </p:nvSpPr>
        <p:spPr/>
        <p:txBody>
          <a:bodyPr/>
          <a:lstStyle/>
          <a:p>
            <a:r>
              <a:rPr lang="en-US" dirty="0"/>
              <a:t>Hawks outnumber doves in my sample by 2 to 1 (actual ratio in US foreign policy establishment is probably higher because my mentor was a dove, biasing response rate against hawks)</a:t>
            </a:r>
          </a:p>
          <a:p>
            <a:r>
              <a:rPr lang="en-US" dirty="0"/>
              <a:t>Male hawks exhibit machismo and authoritarianism; to them, military power symbolizes vigorous masculinity, and freedom and power of the abusive parent</a:t>
            </a:r>
          </a:p>
          <a:p>
            <a:r>
              <a:rPr lang="en-US" dirty="0"/>
              <a:t>Female hawks exhibit authoritarianism</a:t>
            </a:r>
          </a:p>
          <a:p>
            <a:r>
              <a:rPr lang="en-US" dirty="0"/>
              <a:t>Findings challenge “rational choice” models of international relations, in which policy elites act on cost-benefit analyses</a:t>
            </a:r>
          </a:p>
          <a:p>
            <a:endParaRPr lang="en-US" dirty="0"/>
          </a:p>
        </p:txBody>
      </p:sp>
    </p:spTree>
    <p:extLst>
      <p:ext uri="{BB962C8B-B14F-4D97-AF65-F5344CB8AC3E}">
        <p14:creationId xmlns:p14="http://schemas.microsoft.com/office/powerpoint/2010/main" val="425856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E8FFE-3B00-22EF-820F-00CA68D77580}"/>
              </a:ext>
            </a:extLst>
          </p:cNvPr>
          <p:cNvSpPr>
            <a:spLocks noGrp="1"/>
          </p:cNvSpPr>
          <p:nvPr>
            <p:ph type="title"/>
          </p:nvPr>
        </p:nvSpPr>
        <p:spPr/>
        <p:txBody>
          <a:bodyPr>
            <a:normAutofit fontScale="90000"/>
          </a:bodyPr>
          <a:lstStyle/>
          <a:p>
            <a:pPr algn="ctr"/>
            <a:r>
              <a:rPr lang="en-US" sz="4300" b="1" dirty="0">
                <a:solidFill>
                  <a:schemeClr val="tx2"/>
                </a:solidFill>
                <a:latin typeface="+mn-lt"/>
              </a:rPr>
              <a:t>IV. Changing the World: Parenting Education</a:t>
            </a:r>
            <a:br>
              <a:rPr lang="en-US" dirty="0">
                <a:solidFill>
                  <a:schemeClr val="tx2"/>
                </a:solidFill>
                <a:latin typeface="+mn-lt"/>
              </a:rPr>
            </a:br>
            <a:r>
              <a:rPr lang="en-US" sz="3800" dirty="0">
                <a:solidFill>
                  <a:schemeClr val="tx2"/>
                </a:solidFill>
                <a:latin typeface="+mn-lt"/>
              </a:rPr>
              <a:t>D’Agostino (2023), pp. 337-338</a:t>
            </a:r>
          </a:p>
        </p:txBody>
      </p:sp>
      <p:sp>
        <p:nvSpPr>
          <p:cNvPr id="3" name="Content Placeholder 2">
            <a:extLst>
              <a:ext uri="{FF2B5EF4-FFF2-40B4-BE49-F238E27FC236}">
                <a16:creationId xmlns:a16="http://schemas.microsoft.com/office/drawing/2014/main" id="{ED32A816-547F-95A2-7764-F445C81A96B9}"/>
              </a:ext>
            </a:extLst>
          </p:cNvPr>
          <p:cNvSpPr>
            <a:spLocks noGrp="1"/>
          </p:cNvSpPr>
          <p:nvPr>
            <p:ph idx="1"/>
          </p:nvPr>
        </p:nvSpPr>
        <p:spPr/>
        <p:txBody>
          <a:bodyPr>
            <a:normAutofit lnSpcReduction="10000"/>
          </a:bodyPr>
          <a:lstStyle/>
          <a:p>
            <a:r>
              <a:rPr lang="en-US" dirty="0">
                <a:solidFill>
                  <a:schemeClr val="tx2"/>
                </a:solidFill>
              </a:rPr>
              <a:t>H. van de </a:t>
            </a:r>
            <a:r>
              <a:rPr lang="en-US" dirty="0" err="1">
                <a:solidFill>
                  <a:schemeClr val="tx2"/>
                </a:solidFill>
              </a:rPr>
              <a:t>Rijt</a:t>
            </a:r>
            <a:r>
              <a:rPr lang="en-US" dirty="0">
                <a:solidFill>
                  <a:schemeClr val="tx2"/>
                </a:solidFill>
              </a:rPr>
              <a:t> and F. </a:t>
            </a:r>
            <a:r>
              <a:rPr lang="en-US" dirty="0" err="1">
                <a:solidFill>
                  <a:schemeClr val="tx2"/>
                </a:solidFill>
              </a:rPr>
              <a:t>Plooij</a:t>
            </a:r>
            <a:r>
              <a:rPr lang="en-US" dirty="0">
                <a:solidFill>
                  <a:schemeClr val="tx2"/>
                </a:solidFill>
              </a:rPr>
              <a:t> (2017), </a:t>
            </a:r>
            <a:r>
              <a:rPr lang="en-US" i="1" dirty="0">
                <a:solidFill>
                  <a:schemeClr val="tx2"/>
                </a:solidFill>
              </a:rPr>
              <a:t>The Wonder Weeks</a:t>
            </a:r>
            <a:endParaRPr lang="en-US" dirty="0">
              <a:solidFill>
                <a:schemeClr val="tx2"/>
              </a:solidFill>
            </a:endParaRPr>
          </a:p>
          <a:p>
            <a:r>
              <a:rPr lang="en-US" dirty="0">
                <a:solidFill>
                  <a:schemeClr val="tx2"/>
                </a:solidFill>
              </a:rPr>
              <a:t>Home visiting programs for post-partum doulas and pediatric nurses (to support healthy attachment and parents’ capacity for mentalization/reflective function).</a:t>
            </a:r>
          </a:p>
          <a:p>
            <a:r>
              <a:rPr lang="en-US" dirty="0">
                <a:solidFill>
                  <a:schemeClr val="tx2"/>
                </a:solidFill>
              </a:rPr>
              <a:t>M. Kind (2014), “Teaching Parenting in Schools” </a:t>
            </a:r>
            <a:r>
              <a:rPr lang="en-US" i="1" dirty="0">
                <a:solidFill>
                  <a:schemeClr val="tx2"/>
                </a:solidFill>
              </a:rPr>
              <a:t>Psychohistory News Vol. 33</a:t>
            </a:r>
            <a:r>
              <a:rPr lang="en-US" dirty="0">
                <a:solidFill>
                  <a:schemeClr val="tx2"/>
                </a:solidFill>
              </a:rPr>
              <a:t>, No. 3 (Summer)  </a:t>
            </a:r>
            <a:r>
              <a:rPr lang="en-US" dirty="0">
                <a:solidFill>
                  <a:schemeClr val="tx2"/>
                </a:solidFill>
                <a:hlinkClick r:id="rId2">
                  <a:extLst>
                    <a:ext uri="{A12FA001-AC4F-418D-AE19-62706E023703}">
                      <ahyp:hlinkClr xmlns:ahyp="http://schemas.microsoft.com/office/drawing/2018/hyperlinkcolor" val="tx"/>
                    </a:ext>
                  </a:extLst>
                </a:hlinkClick>
              </a:rPr>
              <a:t>psychohistory.us</a:t>
            </a:r>
            <a:r>
              <a:rPr lang="en-US" dirty="0">
                <a:solidFill>
                  <a:schemeClr val="tx2"/>
                </a:solidFill>
              </a:rPr>
              <a:t> </a:t>
            </a:r>
          </a:p>
          <a:p>
            <a:r>
              <a:rPr lang="en-US" dirty="0">
                <a:solidFill>
                  <a:schemeClr val="tx2"/>
                </a:solidFill>
              </a:rPr>
              <a:t>PEPS Magazine (in French); supports positive parenting </a:t>
            </a:r>
            <a:r>
              <a:rPr lang="en-US" dirty="0">
                <a:solidFill>
                  <a:schemeClr val="tx2"/>
                </a:solidFill>
                <a:hlinkClick r:id="rId3">
                  <a:extLst>
                    <a:ext uri="{A12FA001-AC4F-418D-AE19-62706E023703}">
                      <ahyp:hlinkClr xmlns:ahyp="http://schemas.microsoft.com/office/drawing/2018/hyperlinkcolor" val="tx"/>
                    </a:ext>
                  </a:extLst>
                </a:hlinkClick>
              </a:rPr>
              <a:t>regardconscient.net/newsletter/accueil-peps.html</a:t>
            </a:r>
            <a:r>
              <a:rPr lang="en-US" dirty="0">
                <a:solidFill>
                  <a:schemeClr val="tx2"/>
                </a:solidFill>
              </a:rPr>
              <a:t> </a:t>
            </a:r>
          </a:p>
          <a:p>
            <a:r>
              <a:rPr lang="en-US" dirty="0">
                <a:solidFill>
                  <a:schemeClr val="tx2"/>
                </a:solidFill>
              </a:rPr>
              <a:t>Parents First!, an educational organization that supports parenthood  </a:t>
            </a:r>
            <a:r>
              <a:rPr lang="en-US" dirty="0">
                <a:solidFill>
                  <a:schemeClr val="tx2"/>
                </a:solidFill>
                <a:hlinkClick r:id="rId4">
                  <a:extLst>
                    <a:ext uri="{A12FA001-AC4F-418D-AE19-62706E023703}">
                      <ahyp:hlinkClr xmlns:ahyp="http://schemas.microsoft.com/office/drawing/2018/hyperlinkcolor" val="tx"/>
                    </a:ext>
                  </a:extLst>
                </a:hlinkClick>
              </a:rPr>
              <a:t>parentsfirst.net</a:t>
            </a:r>
            <a:r>
              <a:rPr lang="en-US" dirty="0">
                <a:solidFill>
                  <a:schemeClr val="tx2"/>
                </a:solidFill>
              </a:rPr>
              <a:t> </a:t>
            </a:r>
          </a:p>
        </p:txBody>
      </p:sp>
    </p:spTree>
    <p:extLst>
      <p:ext uri="{BB962C8B-B14F-4D97-AF65-F5344CB8AC3E}">
        <p14:creationId xmlns:p14="http://schemas.microsoft.com/office/powerpoint/2010/main" val="252376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97F28-6679-D209-AF13-7448B33471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6212D-6B38-B741-22D4-A855E81BFCB6}"/>
              </a:ext>
            </a:extLst>
          </p:cNvPr>
          <p:cNvSpPr>
            <a:spLocks noGrp="1"/>
          </p:cNvSpPr>
          <p:nvPr>
            <p:ph type="title"/>
          </p:nvPr>
        </p:nvSpPr>
        <p:spPr/>
        <p:txBody>
          <a:bodyPr>
            <a:normAutofit/>
          </a:bodyPr>
          <a:lstStyle/>
          <a:p>
            <a:pPr algn="ctr"/>
            <a:r>
              <a:rPr lang="en-US" sz="3900" b="1" dirty="0"/>
              <a:t>V. Changing the World: Demilitarization</a:t>
            </a:r>
            <a:br>
              <a:rPr lang="en-US" sz="4300" b="1" dirty="0"/>
            </a:br>
            <a:r>
              <a:rPr lang="en-US" sz="3400" dirty="0">
                <a:solidFill>
                  <a:schemeClr val="tx2"/>
                </a:solidFill>
              </a:rPr>
              <a:t>D’Agostino (2024), pp. 11-12</a:t>
            </a:r>
            <a:endParaRPr lang="en-US" sz="3400" b="1" dirty="0"/>
          </a:p>
        </p:txBody>
      </p:sp>
      <p:sp>
        <p:nvSpPr>
          <p:cNvPr id="3" name="Content Placeholder 2">
            <a:extLst>
              <a:ext uri="{FF2B5EF4-FFF2-40B4-BE49-F238E27FC236}">
                <a16:creationId xmlns:a16="http://schemas.microsoft.com/office/drawing/2014/main" id="{B43CF6EF-1DBF-0437-AD7E-15F0CDF290D8}"/>
              </a:ext>
            </a:extLst>
          </p:cNvPr>
          <p:cNvSpPr>
            <a:spLocks noGrp="1"/>
          </p:cNvSpPr>
          <p:nvPr>
            <p:ph idx="1"/>
          </p:nvPr>
        </p:nvSpPr>
        <p:spPr/>
        <p:txBody>
          <a:bodyPr>
            <a:normAutofit/>
          </a:bodyPr>
          <a:lstStyle/>
          <a:p>
            <a:r>
              <a:rPr lang="en-US" dirty="0"/>
              <a:t>Implications for ending Ukraine war: need to demilitarize Europe and Russia in the security interests of both</a:t>
            </a:r>
          </a:p>
          <a:p>
            <a:r>
              <a:rPr lang="en-US" dirty="0"/>
              <a:t>Verifiable arms reduction agreements are a tested and effective path to international security; “verifiable” means they don’t depend only on trust</a:t>
            </a:r>
          </a:p>
          <a:p>
            <a:r>
              <a:rPr lang="en-US" dirty="0"/>
              <a:t>The notion that arms reductions cannot work is contradicted by historical experience.  Examples: US/Soviet arms control; Chemical Weapons Convention; Anti-Personnel Mine Ban Convention.</a:t>
            </a:r>
          </a:p>
          <a:p>
            <a:endParaRPr lang="en-US" dirty="0"/>
          </a:p>
        </p:txBody>
      </p:sp>
    </p:spTree>
    <p:extLst>
      <p:ext uri="{BB962C8B-B14F-4D97-AF65-F5344CB8AC3E}">
        <p14:creationId xmlns:p14="http://schemas.microsoft.com/office/powerpoint/2010/main" val="410948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CD0AD-54A2-A5AD-7960-7ADD376E9736}"/>
              </a:ext>
            </a:extLst>
          </p:cNvPr>
          <p:cNvSpPr>
            <a:spLocks noGrp="1"/>
          </p:cNvSpPr>
          <p:nvPr>
            <p:ph type="title"/>
          </p:nvPr>
        </p:nvSpPr>
        <p:spPr>
          <a:xfrm>
            <a:off x="838200" y="546780"/>
            <a:ext cx="10515600" cy="969199"/>
          </a:xfrm>
        </p:spPr>
        <p:txBody>
          <a:bodyPr>
            <a:normAutofit/>
          </a:bodyPr>
          <a:lstStyle/>
          <a:p>
            <a:pPr algn="ctr"/>
            <a:r>
              <a:rPr lang="en-US" b="1" dirty="0">
                <a:solidFill>
                  <a:schemeClr val="tx2"/>
                </a:solidFill>
                <a:latin typeface="+mn-lt"/>
                <a:cs typeface="Times New Roman" panose="02020603050405020304" pitchFamily="18" charset="0"/>
              </a:rPr>
              <a:t>Bibliography</a:t>
            </a:r>
          </a:p>
        </p:txBody>
      </p:sp>
      <p:sp>
        <p:nvSpPr>
          <p:cNvPr id="3" name="Content Placeholder 2">
            <a:extLst>
              <a:ext uri="{FF2B5EF4-FFF2-40B4-BE49-F238E27FC236}">
                <a16:creationId xmlns:a16="http://schemas.microsoft.com/office/drawing/2014/main" id="{4416CA23-157F-D190-F9EB-BA6B139399FB}"/>
              </a:ext>
            </a:extLst>
          </p:cNvPr>
          <p:cNvSpPr>
            <a:spLocks noGrp="1"/>
          </p:cNvSpPr>
          <p:nvPr>
            <p:ph idx="1"/>
          </p:nvPr>
        </p:nvSpPr>
        <p:spPr>
          <a:xfrm>
            <a:off x="838200" y="1515979"/>
            <a:ext cx="10515600" cy="4660984"/>
          </a:xfrm>
        </p:spPr>
        <p:txBody>
          <a:bodyPr>
            <a:normAutofit lnSpcReduction="10000"/>
          </a:bodyPr>
          <a:lstStyle/>
          <a:p>
            <a:r>
              <a:rPr lang="en-US" dirty="0">
                <a:solidFill>
                  <a:schemeClr val="tx2"/>
                </a:solidFill>
                <a:latin typeface="Times New Roman" panose="02020603050405020304" pitchFamily="18" charset="0"/>
                <a:cs typeface="Times New Roman" panose="02020603050405020304" pitchFamily="18" charset="0"/>
              </a:rPr>
              <a:t>Abelow, Benjamin (2022). </a:t>
            </a:r>
            <a:r>
              <a:rPr lang="en-US" i="1" dirty="0">
                <a:solidFill>
                  <a:schemeClr val="tx2"/>
                </a:solidFill>
                <a:latin typeface="Times New Roman" panose="02020603050405020304" pitchFamily="18" charset="0"/>
                <a:cs typeface="Times New Roman" panose="02020603050405020304" pitchFamily="18" charset="0"/>
              </a:rPr>
              <a:t>How the West Brought War to Ukraine. </a:t>
            </a:r>
            <a:r>
              <a:rPr lang="en-US" dirty="0" err="1">
                <a:solidFill>
                  <a:schemeClr val="tx2"/>
                </a:solidFill>
                <a:latin typeface="Times New Roman" panose="02020603050405020304" pitchFamily="18" charset="0"/>
                <a:cs typeface="Times New Roman" panose="02020603050405020304" pitchFamily="18" charset="0"/>
              </a:rPr>
              <a:t>Siland</a:t>
            </a:r>
            <a:r>
              <a:rPr lang="en-US" dirty="0">
                <a:solidFill>
                  <a:schemeClr val="tx2"/>
                </a:solidFill>
                <a:latin typeface="Times New Roman" panose="02020603050405020304" pitchFamily="18" charset="0"/>
                <a:cs typeface="Times New Roman" panose="02020603050405020304" pitchFamily="18" charset="0"/>
              </a:rPr>
              <a:t> Press: Great Barrington, MA. </a:t>
            </a:r>
          </a:p>
          <a:p>
            <a:r>
              <a:rPr lang="en-US" dirty="0">
                <a:solidFill>
                  <a:schemeClr val="tx2"/>
                </a:solidFill>
                <a:latin typeface="Times New Roman" panose="02020603050405020304" pitchFamily="18" charset="0"/>
                <a:cs typeface="Times New Roman" panose="02020603050405020304" pitchFamily="18" charset="0"/>
              </a:rPr>
              <a:t>Abelow, Benjamin (2025). (Fiona Hill and Jens </a:t>
            </a:r>
            <a:r>
              <a:rPr lang="en-US">
                <a:solidFill>
                  <a:schemeClr val="tx2"/>
                </a:solidFill>
                <a:latin typeface="Times New Roman" panose="02020603050405020304" pitchFamily="18" charset="0"/>
                <a:cs typeface="Times New Roman" panose="02020603050405020304" pitchFamily="18" charset="0"/>
              </a:rPr>
              <a:t>Stoltenberg quotes) Comments </a:t>
            </a:r>
            <a:r>
              <a:rPr lang="en-US" dirty="0">
                <a:solidFill>
                  <a:schemeClr val="tx2"/>
                </a:solidFill>
                <a:latin typeface="Times New Roman" panose="02020603050405020304" pitchFamily="18" charset="0"/>
                <a:cs typeface="Times New Roman" panose="02020603050405020304" pitchFamily="18" charset="0"/>
              </a:rPr>
              <a:t>in Radio Roma conference on Ukraine, </a:t>
            </a:r>
            <a:r>
              <a:rPr lang="en-US" i="1" dirty="0">
                <a:solidFill>
                  <a:schemeClr val="tx2"/>
                </a:solidFill>
                <a:latin typeface="Times New Roman" panose="02020603050405020304" pitchFamily="18" charset="0"/>
                <a:cs typeface="Times New Roman" panose="02020603050405020304" pitchFamily="18" charset="0"/>
              </a:rPr>
              <a:t>Disarmament Times</a:t>
            </a:r>
            <a:r>
              <a:rPr lang="en-US" dirty="0">
                <a:solidFill>
                  <a:schemeClr val="tx2"/>
                </a:solidFill>
                <a:latin typeface="Times New Roman" panose="02020603050405020304" pitchFamily="18" charset="0"/>
                <a:cs typeface="Times New Roman" panose="02020603050405020304" pitchFamily="18" charset="0"/>
              </a:rPr>
              <a:t>, March 2025.</a:t>
            </a:r>
          </a:p>
          <a:p>
            <a:r>
              <a:rPr lang="en-US" dirty="0">
                <a:solidFill>
                  <a:schemeClr val="tx2"/>
                </a:solidFill>
                <a:latin typeface="Times New Roman" panose="02020603050405020304" pitchFamily="18" charset="0"/>
                <a:cs typeface="Times New Roman" panose="02020603050405020304" pitchFamily="18" charset="0"/>
              </a:rPr>
              <a:t>D’Agostino, Brian (2023). </a:t>
            </a:r>
            <a:r>
              <a:rPr lang="en-US" i="1" dirty="0">
                <a:solidFill>
                  <a:schemeClr val="tx2"/>
                </a:solidFill>
                <a:latin typeface="Times New Roman" panose="02020603050405020304" pitchFamily="18" charset="0"/>
                <a:cs typeface="Times New Roman" panose="02020603050405020304" pitchFamily="18" charset="0"/>
              </a:rPr>
              <a:t>Interdisciplinary Handbook of Perceptual Control Theory</a:t>
            </a:r>
            <a:r>
              <a:rPr lang="en-US" dirty="0">
                <a:solidFill>
                  <a:schemeClr val="tx2"/>
                </a:solidFill>
                <a:latin typeface="Times New Roman" panose="02020603050405020304" pitchFamily="18" charset="0"/>
                <a:cs typeface="Times New Roman" panose="02020603050405020304" pitchFamily="18" charset="0"/>
              </a:rPr>
              <a:t>, Chapter 14, “Sources and Dynamics of the Self: PCT, Psychoanalysis, and the Control of Self-Image,” Elsevier: Cambridge, MA. </a:t>
            </a:r>
            <a:r>
              <a:rPr lang="en-US" dirty="0">
                <a:solidFill>
                  <a:schemeClr val="tx2"/>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bdagostino.com</a:t>
            </a:r>
            <a:r>
              <a:rPr lang="en-US" dirty="0">
                <a:solidFill>
                  <a:schemeClr val="tx2"/>
                </a:solidFill>
                <a:latin typeface="Times New Roman" panose="02020603050405020304" pitchFamily="18" charset="0"/>
                <a:cs typeface="Times New Roman" panose="02020603050405020304" pitchFamily="18" charset="0"/>
              </a:rPr>
              <a:t> </a:t>
            </a:r>
          </a:p>
          <a:p>
            <a:r>
              <a:rPr lang="en-US" dirty="0">
                <a:solidFill>
                  <a:schemeClr val="tx2"/>
                </a:solidFill>
                <a:latin typeface="Times New Roman" panose="02020603050405020304" pitchFamily="18" charset="0"/>
                <a:cs typeface="Times New Roman" panose="02020603050405020304" pitchFamily="18" charset="0"/>
              </a:rPr>
              <a:t>D’Agostino, Brian (2024). Ukraine, Ideology, and Military Spending: Rethinking International Security. </a:t>
            </a:r>
            <a:r>
              <a:rPr lang="en-US" i="1" dirty="0">
                <a:solidFill>
                  <a:schemeClr val="tx2"/>
                </a:solidFill>
                <a:latin typeface="Times New Roman" panose="02020603050405020304" pitchFamily="18" charset="0"/>
                <a:cs typeface="Times New Roman" panose="02020603050405020304" pitchFamily="18" charset="0"/>
              </a:rPr>
              <a:t>Peace Studies Journal, vol. 16, </a:t>
            </a:r>
            <a:r>
              <a:rPr lang="en-US" dirty="0">
                <a:solidFill>
                  <a:schemeClr val="tx2"/>
                </a:solidFill>
                <a:latin typeface="Times New Roman" panose="02020603050405020304" pitchFamily="18" charset="0"/>
                <a:cs typeface="Times New Roman" panose="02020603050405020304" pitchFamily="18" charset="0"/>
              </a:rPr>
              <a:t>issue 2, February. </a:t>
            </a:r>
            <a:r>
              <a:rPr lang="en-US" dirty="0">
                <a:solidFill>
                  <a:schemeClr val="tx2"/>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bdagostino.com</a:t>
            </a:r>
            <a:r>
              <a:rPr lang="en-US" dirty="0">
                <a:solidFill>
                  <a:schemeClr val="tx2"/>
                </a:solidFill>
                <a:latin typeface="Times New Roman" panose="02020603050405020304" pitchFamily="18" charset="0"/>
                <a:cs typeface="Times New Roman" panose="02020603050405020304" pitchFamily="18" charset="0"/>
              </a:rPr>
              <a:t> </a:t>
            </a:r>
          </a:p>
          <a:p>
            <a:pPr marL="0" indent="0">
              <a:buNone/>
            </a:pPr>
            <a:endParaRPr lang="en-US"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071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9978B-C0BC-8A0A-82D8-4D4141BF31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B86B66-93D6-575F-3E08-CD1F07F4B691}"/>
              </a:ext>
            </a:extLst>
          </p:cNvPr>
          <p:cNvSpPr>
            <a:spLocks noGrp="1"/>
          </p:cNvSpPr>
          <p:nvPr>
            <p:ph type="title"/>
          </p:nvPr>
        </p:nvSpPr>
        <p:spPr>
          <a:xfrm>
            <a:off x="838200" y="565484"/>
            <a:ext cx="10515600" cy="1790951"/>
          </a:xfrm>
        </p:spPr>
        <p:txBody>
          <a:bodyPr>
            <a:noAutofit/>
          </a:bodyPr>
          <a:lstStyle/>
          <a:p>
            <a:pPr algn="ctr"/>
            <a: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t>UNDERSTANDING THE UKRAINE WAR:</a:t>
            </a:r>
            <a:b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br>
            <a:r>
              <a:rPr lang="en-US" sz="3400" b="1" dirty="0">
                <a:solidFill>
                  <a:schemeClr val="tx2">
                    <a:lumMod val="75000"/>
                    <a:lumOff val="25000"/>
                  </a:schemeClr>
                </a:solidFill>
                <a:latin typeface="Times New Roman" panose="02020603050405020304" pitchFamily="18" charset="0"/>
                <a:cs typeface="Times New Roman" panose="02020603050405020304" pitchFamily="18" charset="0"/>
              </a:rPr>
              <a:t>NATO AND THE PSYCHOLOGY OF MILITARISM</a:t>
            </a:r>
            <a:br>
              <a:rPr lang="en-US" sz="3600" b="0" dirty="0">
                <a:latin typeface="Times New Roman" panose="02020603050405020304" pitchFamily="18" charset="0"/>
                <a:cs typeface="Times New Roman" panose="02020603050405020304" pitchFamily="18" charset="0"/>
              </a:rPr>
            </a:br>
            <a:br>
              <a:rPr lang="en-US" sz="800" b="0" dirty="0">
                <a:latin typeface="Times New Roman" panose="02020603050405020304" pitchFamily="18" charset="0"/>
                <a:cs typeface="Times New Roman" panose="02020603050405020304" pitchFamily="18" charset="0"/>
              </a:rPr>
            </a:br>
            <a:r>
              <a:rPr lang="en-US" sz="3600" b="0" dirty="0">
                <a:latin typeface="Times New Roman" panose="02020603050405020304" pitchFamily="18" charset="0"/>
                <a:cs typeface="Times New Roman" panose="02020603050405020304" pitchFamily="18" charset="0"/>
              </a:rPr>
              <a:t>Brian D’Agostino, Ph.D.</a:t>
            </a:r>
            <a:br>
              <a:rPr lang="en-US" sz="3600" b="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bdagostino.com</a:t>
            </a:r>
            <a:endParaRPr lang="en-US" sz="3600" dirty="0"/>
          </a:p>
        </p:txBody>
      </p:sp>
      <p:pic>
        <p:nvPicPr>
          <p:cNvPr id="1026" name="Picture 2" descr="NATO - Wikipedia">
            <a:extLst>
              <a:ext uri="{FF2B5EF4-FFF2-40B4-BE49-F238E27FC236}">
                <a16:creationId xmlns:a16="http://schemas.microsoft.com/office/drawing/2014/main" id="{6A42E1D6-169A-AEB3-0F5B-D1C8A8ADC88C}"/>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83105" y="3165907"/>
            <a:ext cx="5229874" cy="26231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ntage Babes and Their 1950s Phallic Rockets - Flashbak">
            <a:extLst>
              <a:ext uri="{FF2B5EF4-FFF2-40B4-BE49-F238E27FC236}">
                <a16:creationId xmlns:a16="http://schemas.microsoft.com/office/drawing/2014/main" id="{1030FD25-BCA0-A0B9-F100-C58A69AA523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793259" y="2873654"/>
            <a:ext cx="4299857" cy="3207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161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234</TotalTime>
  <Words>653</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Times New Roman</vt:lpstr>
      <vt:lpstr>Office Theme</vt:lpstr>
      <vt:lpstr>UNDERSTANDING THE UKRAINE WAR: NATO AND THE PSYCHOLOGY OF MILITARISM  Brian D’Agostino, Ph.D. bdagostino.com</vt:lpstr>
      <vt:lpstr>I. Dynamics of the Ukraine war</vt:lpstr>
      <vt:lpstr>II. NATO expansion is not a rational policy</vt:lpstr>
      <vt:lpstr> III. Irrational policies require psychohistorical explanations.  My 1990 survey of the Council on Foreign Relations (see D’Agostino, 2023) reveals the psychology of militarism: </vt:lpstr>
      <vt:lpstr>IV. Changing the World: Parenting Education D’Agostino (2023), pp. 337-338</vt:lpstr>
      <vt:lpstr>V. Changing the World: Demilitarization D’Agostino (2024), pp. 11-12</vt:lpstr>
      <vt:lpstr>Bibliography</vt:lpstr>
      <vt:lpstr>UNDERSTANDING THE UKRAINE WAR: NATO AND THE PSYCHOLOGY OF MILITARISM  Brian D’Agostino, Ph.D. bdagostino.com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Brian D'Agostino</dc:creator>
  <cp:lastModifiedBy>Brian D'Agostino</cp:lastModifiedBy>
  <cp:revision>3</cp:revision>
  <dcterms:created xsi:type="dcterms:W3CDTF">2025-05-22T23:37:46Z</dcterms:created>
  <dcterms:modified xsi:type="dcterms:W3CDTF">2025-05-25T08:11:33Z</dcterms:modified>
</cp:coreProperties>
</file>