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6" r:id="rId5"/>
    <p:sldId id="267" r:id="rId6"/>
    <p:sldId id="268" r:id="rId7"/>
    <p:sldId id="269" r:id="rId8"/>
    <p:sldId id="264" r:id="rId9"/>
    <p:sldId id="265" r:id="rId10"/>
    <p:sldId id="257" r:id="rId11"/>
    <p:sldId id="27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E8D59A5-2F33-4F24-891D-C17BCD557362}" v="93" dt="2025-05-25T07:13:32.2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42" y="28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ian D'Agostino" userId="8cd1811e53137fce" providerId="LiveId" clId="{1ED3F5A4-725B-488C-B502-85ED45716738}"/>
    <pc:docChg chg="undo custSel addSld delSld modSld">
      <pc:chgData name="Brian D'Agostino" userId="8cd1811e53137fce" providerId="LiveId" clId="{1ED3F5A4-725B-488C-B502-85ED45716738}" dt="2025-05-24T05:48:50.987" v="4530"/>
      <pc:docMkLst>
        <pc:docMk/>
      </pc:docMkLst>
      <pc:sldChg chg="del">
        <pc:chgData name="Brian D'Agostino" userId="8cd1811e53137fce" providerId="LiveId" clId="{1ED3F5A4-725B-488C-B502-85ED45716738}" dt="2025-05-22T06:24:23.054" v="85" actId="47"/>
        <pc:sldMkLst>
          <pc:docMk/>
          <pc:sldMk cId="3412836213" sldId="256"/>
        </pc:sldMkLst>
      </pc:sldChg>
      <pc:sldChg chg="modSp new del mod">
        <pc:chgData name="Brian D'Agostino" userId="8cd1811e53137fce" providerId="LiveId" clId="{1ED3F5A4-725B-488C-B502-85ED45716738}" dt="2025-05-22T06:24:28.387" v="87" actId="47"/>
        <pc:sldMkLst>
          <pc:docMk/>
          <pc:sldMk cId="786136617" sldId="257"/>
        </pc:sldMkLst>
      </pc:sldChg>
      <pc:sldChg chg="modSp add mod">
        <pc:chgData name="Brian D'Agostino" userId="8cd1811e53137fce" providerId="LiveId" clId="{1ED3F5A4-725B-488C-B502-85ED45716738}" dt="2025-05-22T23:29:52.918" v="4422" actId="113"/>
        <pc:sldMkLst>
          <pc:docMk/>
          <pc:sldMk cId="2381071591" sldId="257"/>
        </pc:sldMkLst>
        <pc:spChg chg="mod">
          <ac:chgData name="Brian D'Agostino" userId="8cd1811e53137fce" providerId="LiveId" clId="{1ED3F5A4-725B-488C-B502-85ED45716738}" dt="2025-05-22T23:29:52.918" v="4422" actId="113"/>
          <ac:spMkLst>
            <pc:docMk/>
            <pc:sldMk cId="2381071591" sldId="257"/>
            <ac:spMk id="2" creationId="{73FCD0AD-54A2-A5AD-7960-7ADD376E9736}"/>
          </ac:spMkLst>
        </pc:spChg>
        <pc:spChg chg="mod">
          <ac:chgData name="Brian D'Agostino" userId="8cd1811e53137fce" providerId="LiveId" clId="{1ED3F5A4-725B-488C-B502-85ED45716738}" dt="2025-05-22T23:16:16.090" v="4387" actId="207"/>
          <ac:spMkLst>
            <pc:docMk/>
            <pc:sldMk cId="2381071591" sldId="257"/>
            <ac:spMk id="3" creationId="{4416CA23-157F-D190-F9EB-BA6B139399FB}"/>
          </ac:spMkLst>
        </pc:spChg>
      </pc:sldChg>
      <pc:sldChg chg="new del">
        <pc:chgData name="Brian D'Agostino" userId="8cd1811e53137fce" providerId="LiveId" clId="{1ED3F5A4-725B-488C-B502-85ED45716738}" dt="2025-05-22T06:24:27.359" v="86" actId="47"/>
        <pc:sldMkLst>
          <pc:docMk/>
          <pc:sldMk cId="3883821170" sldId="258"/>
        </pc:sldMkLst>
      </pc:sldChg>
      <pc:sldChg chg="addSp delSp modSp new mod">
        <pc:chgData name="Brian D'Agostino" userId="8cd1811e53137fce" providerId="LiveId" clId="{1ED3F5A4-725B-488C-B502-85ED45716738}" dt="2025-05-22T08:18:12.482" v="182" actId="947"/>
        <pc:sldMkLst>
          <pc:docMk/>
          <pc:sldMk cId="1985901119" sldId="259"/>
        </pc:sldMkLst>
        <pc:spChg chg="mod">
          <ac:chgData name="Brian D'Agostino" userId="8cd1811e53137fce" providerId="LiveId" clId="{1ED3F5A4-725B-488C-B502-85ED45716738}" dt="2025-05-22T08:18:12.482" v="182" actId="947"/>
          <ac:spMkLst>
            <pc:docMk/>
            <pc:sldMk cId="1985901119" sldId="259"/>
            <ac:spMk id="2" creationId="{12EDFF28-55D8-59B1-D86C-244F6CF8DB6C}"/>
          </ac:spMkLst>
        </pc:spChg>
        <pc:picChg chg="add mod">
          <ac:chgData name="Brian D'Agostino" userId="8cd1811e53137fce" providerId="LiveId" clId="{1ED3F5A4-725B-488C-B502-85ED45716738}" dt="2025-05-22T08:09:56.085" v="180" actId="1076"/>
          <ac:picMkLst>
            <pc:docMk/>
            <pc:sldMk cId="1985901119" sldId="259"/>
            <ac:picMk id="1030" creationId="{422289C3-9BF4-5CC1-4D22-18B731DF1EAF}"/>
          </ac:picMkLst>
        </pc:picChg>
      </pc:sldChg>
      <pc:sldChg chg="modSp new mod modAnim">
        <pc:chgData name="Brian D'Agostino" userId="8cd1811e53137fce" providerId="LiveId" clId="{1ED3F5A4-725B-488C-B502-85ED45716738}" dt="2025-05-24T05:31:58.524" v="4492"/>
        <pc:sldMkLst>
          <pc:docMk/>
          <pc:sldMk cId="243704299" sldId="260"/>
        </pc:sldMkLst>
        <pc:spChg chg="mod">
          <ac:chgData name="Brian D'Agostino" userId="8cd1811e53137fce" providerId="LiveId" clId="{1ED3F5A4-725B-488C-B502-85ED45716738}" dt="2025-05-22T13:16:13.298" v="490" actId="113"/>
          <ac:spMkLst>
            <pc:docMk/>
            <pc:sldMk cId="243704299" sldId="260"/>
            <ac:spMk id="2" creationId="{8DE0CAC9-9072-B4AD-B59B-74FF5EBF4276}"/>
          </ac:spMkLst>
        </pc:spChg>
        <pc:spChg chg="mod">
          <ac:chgData name="Brian D'Agostino" userId="8cd1811e53137fce" providerId="LiveId" clId="{1ED3F5A4-725B-488C-B502-85ED45716738}" dt="2025-05-22T13:17:04.978" v="492" actId="20577"/>
          <ac:spMkLst>
            <pc:docMk/>
            <pc:sldMk cId="243704299" sldId="260"/>
            <ac:spMk id="3" creationId="{E4594445-17C3-BB86-4255-22FA5D0ECDA2}"/>
          </ac:spMkLst>
        </pc:spChg>
      </pc:sldChg>
      <pc:sldChg chg="modSp new mod modAnim">
        <pc:chgData name="Brian D'Agostino" userId="8cd1811e53137fce" providerId="LiveId" clId="{1ED3F5A4-725B-488C-B502-85ED45716738}" dt="2025-05-24T05:32:33.500" v="4495"/>
        <pc:sldMkLst>
          <pc:docMk/>
          <pc:sldMk cId="2024063610" sldId="261"/>
        </pc:sldMkLst>
        <pc:spChg chg="mod">
          <ac:chgData name="Brian D'Agostino" userId="8cd1811e53137fce" providerId="LiveId" clId="{1ED3F5A4-725B-488C-B502-85ED45716738}" dt="2025-05-22T15:59:10.017" v="2152" actId="255"/>
          <ac:spMkLst>
            <pc:docMk/>
            <pc:sldMk cId="2024063610" sldId="261"/>
            <ac:spMk id="2" creationId="{FDB62D7B-F917-EA95-B019-E117C097970B}"/>
          </ac:spMkLst>
        </pc:spChg>
        <pc:spChg chg="mod">
          <ac:chgData name="Brian D'Agostino" userId="8cd1811e53137fce" providerId="LiveId" clId="{1ED3F5A4-725B-488C-B502-85ED45716738}" dt="2025-05-22T13:34:31.170" v="914" actId="20577"/>
          <ac:spMkLst>
            <pc:docMk/>
            <pc:sldMk cId="2024063610" sldId="261"/>
            <ac:spMk id="3" creationId="{C2F0825E-F6E7-5E42-C87D-CCDFCE4066C9}"/>
          </ac:spMkLst>
        </pc:spChg>
      </pc:sldChg>
      <pc:sldChg chg="modSp add del mod">
        <pc:chgData name="Brian D'Agostino" userId="8cd1811e53137fce" providerId="LiveId" clId="{1ED3F5A4-725B-488C-B502-85ED45716738}" dt="2025-05-22T13:32:21.723" v="909" actId="47"/>
        <pc:sldMkLst>
          <pc:docMk/>
          <pc:sldMk cId="2303340583" sldId="262"/>
        </pc:sldMkLst>
      </pc:sldChg>
      <pc:sldChg chg="modSp add del mod">
        <pc:chgData name="Brian D'Agostino" userId="8cd1811e53137fce" providerId="LiveId" clId="{1ED3F5A4-725B-488C-B502-85ED45716738}" dt="2025-05-22T17:00:53.983" v="3344" actId="47"/>
        <pc:sldMkLst>
          <pc:docMk/>
          <pc:sldMk cId="802328256" sldId="263"/>
        </pc:sldMkLst>
      </pc:sldChg>
      <pc:sldChg chg="modSp add mod modAnim">
        <pc:chgData name="Brian D'Agostino" userId="8cd1811e53137fce" providerId="LiveId" clId="{1ED3F5A4-725B-488C-B502-85ED45716738}" dt="2025-05-24T05:48:50.987" v="4530"/>
        <pc:sldMkLst>
          <pc:docMk/>
          <pc:sldMk cId="1755278016" sldId="264"/>
        </pc:sldMkLst>
        <pc:spChg chg="mod">
          <ac:chgData name="Brian D'Agostino" userId="8cd1811e53137fce" providerId="LiveId" clId="{1ED3F5A4-725B-488C-B502-85ED45716738}" dt="2025-05-24T05:48:10.466" v="4526" actId="1076"/>
          <ac:spMkLst>
            <pc:docMk/>
            <pc:sldMk cId="1755278016" sldId="264"/>
            <ac:spMk id="2" creationId="{1E66C89D-A99A-21D6-49EA-B7D8920B2D69}"/>
          </ac:spMkLst>
        </pc:spChg>
        <pc:spChg chg="mod">
          <ac:chgData name="Brian D'Agostino" userId="8cd1811e53137fce" providerId="LiveId" clId="{1ED3F5A4-725B-488C-B502-85ED45716738}" dt="2025-05-24T05:47:58.251" v="4525" actId="14100"/>
          <ac:spMkLst>
            <pc:docMk/>
            <pc:sldMk cId="1755278016" sldId="264"/>
            <ac:spMk id="3" creationId="{DF201B8A-0A85-09E2-3F48-EFE5045EEF62}"/>
          </ac:spMkLst>
        </pc:spChg>
      </pc:sldChg>
      <pc:sldChg chg="modSp add mod modAnim">
        <pc:chgData name="Brian D'Agostino" userId="8cd1811e53137fce" providerId="LiveId" clId="{1ED3F5A4-725B-488C-B502-85ED45716738}" dt="2025-05-24T05:46:17.301" v="4517"/>
        <pc:sldMkLst>
          <pc:docMk/>
          <pc:sldMk cId="2680759298" sldId="265"/>
        </pc:sldMkLst>
        <pc:spChg chg="mod">
          <ac:chgData name="Brian D'Agostino" userId="8cd1811e53137fce" providerId="LiveId" clId="{1ED3F5A4-725B-488C-B502-85ED45716738}" dt="2025-05-22T17:06:50.900" v="3548" actId="20577"/>
          <ac:spMkLst>
            <pc:docMk/>
            <pc:sldMk cId="2680759298" sldId="265"/>
            <ac:spMk id="2" creationId="{545F4169-FE34-5D9F-8D73-D24165120A62}"/>
          </ac:spMkLst>
        </pc:spChg>
        <pc:spChg chg="mod">
          <ac:chgData name="Brian D'Agostino" userId="8cd1811e53137fce" providerId="LiveId" clId="{1ED3F5A4-725B-488C-B502-85ED45716738}" dt="2025-05-23T09:16:31.984" v="4489" actId="20577"/>
          <ac:spMkLst>
            <pc:docMk/>
            <pc:sldMk cId="2680759298" sldId="265"/>
            <ac:spMk id="3" creationId="{0229DF33-0650-580E-02DE-F28A8C6965B7}"/>
          </ac:spMkLst>
        </pc:spChg>
      </pc:sldChg>
      <pc:sldChg chg="modSp add mod modAnim">
        <pc:chgData name="Brian D'Agostino" userId="8cd1811e53137fce" providerId="LiveId" clId="{1ED3F5A4-725B-488C-B502-85ED45716738}" dt="2025-05-24T05:34:56.295" v="4499"/>
        <pc:sldMkLst>
          <pc:docMk/>
          <pc:sldMk cId="664139434" sldId="266"/>
        </pc:sldMkLst>
        <pc:spChg chg="mod">
          <ac:chgData name="Brian D'Agostino" userId="8cd1811e53137fce" providerId="LiveId" clId="{1ED3F5A4-725B-488C-B502-85ED45716738}" dt="2025-05-22T16:00:01.140" v="2153" actId="255"/>
          <ac:spMkLst>
            <pc:docMk/>
            <pc:sldMk cId="664139434" sldId="266"/>
            <ac:spMk id="2" creationId="{CB181059-FC8F-65B0-CBF8-C17A1D8BF144}"/>
          </ac:spMkLst>
        </pc:spChg>
        <pc:spChg chg="mod">
          <ac:chgData name="Brian D'Agostino" userId="8cd1811e53137fce" providerId="LiveId" clId="{1ED3F5A4-725B-488C-B502-85ED45716738}" dt="2025-05-24T05:34:42.145" v="4497" actId="20577"/>
          <ac:spMkLst>
            <pc:docMk/>
            <pc:sldMk cId="664139434" sldId="266"/>
            <ac:spMk id="3" creationId="{6FA11B54-A978-94BF-973F-7B7BEA377600}"/>
          </ac:spMkLst>
        </pc:spChg>
      </pc:sldChg>
      <pc:sldChg chg="modSp add mod modAnim">
        <pc:chgData name="Brian D'Agostino" userId="8cd1811e53137fce" providerId="LiveId" clId="{1ED3F5A4-725B-488C-B502-85ED45716738}" dt="2025-05-24T05:36:34.663" v="4505"/>
        <pc:sldMkLst>
          <pc:docMk/>
          <pc:sldMk cId="2987776290" sldId="267"/>
        </pc:sldMkLst>
        <pc:spChg chg="mod">
          <ac:chgData name="Brian D'Agostino" userId="8cd1811e53137fce" providerId="LiveId" clId="{1ED3F5A4-725B-488C-B502-85ED45716738}" dt="2025-05-22T16:02:09.275" v="2202" actId="122"/>
          <ac:spMkLst>
            <pc:docMk/>
            <pc:sldMk cId="2987776290" sldId="267"/>
            <ac:spMk id="2" creationId="{730E476D-0FF7-6316-CF21-1CB7FD2B678E}"/>
          </ac:spMkLst>
        </pc:spChg>
        <pc:spChg chg="mod">
          <ac:chgData name="Brian D'Agostino" userId="8cd1811e53137fce" providerId="LiveId" clId="{1ED3F5A4-725B-488C-B502-85ED45716738}" dt="2025-05-23T03:16:57.088" v="4471" actId="6549"/>
          <ac:spMkLst>
            <pc:docMk/>
            <pc:sldMk cId="2987776290" sldId="267"/>
            <ac:spMk id="3" creationId="{DD5C09BF-BA1E-25B9-DAA5-95C2AFED28B0}"/>
          </ac:spMkLst>
        </pc:spChg>
      </pc:sldChg>
      <pc:sldChg chg="modSp add mod modAnim">
        <pc:chgData name="Brian D'Agostino" userId="8cd1811e53137fce" providerId="LiveId" clId="{1ED3F5A4-725B-488C-B502-85ED45716738}" dt="2025-05-24T05:38:23.112" v="4508"/>
        <pc:sldMkLst>
          <pc:docMk/>
          <pc:sldMk cId="3183420011" sldId="268"/>
        </pc:sldMkLst>
        <pc:spChg chg="mod">
          <ac:chgData name="Brian D'Agostino" userId="8cd1811e53137fce" providerId="LiveId" clId="{1ED3F5A4-725B-488C-B502-85ED45716738}" dt="2025-05-22T23:10:07.916" v="4330" actId="20577"/>
          <ac:spMkLst>
            <pc:docMk/>
            <pc:sldMk cId="3183420011" sldId="268"/>
            <ac:spMk id="2" creationId="{7DB5067B-1E5D-FA3A-4AFA-2ACB2C7F82F9}"/>
          </ac:spMkLst>
        </pc:spChg>
        <pc:spChg chg="mod">
          <ac:chgData name="Brian D'Agostino" userId="8cd1811e53137fce" providerId="LiveId" clId="{1ED3F5A4-725B-488C-B502-85ED45716738}" dt="2025-05-23T03:18:39.220" v="4472" actId="20577"/>
          <ac:spMkLst>
            <pc:docMk/>
            <pc:sldMk cId="3183420011" sldId="268"/>
            <ac:spMk id="3" creationId="{F43D12BC-4005-DD63-A80A-A53F9125645A}"/>
          </ac:spMkLst>
        </pc:spChg>
      </pc:sldChg>
      <pc:sldChg chg="modSp add mod modAnim">
        <pc:chgData name="Brian D'Agostino" userId="8cd1811e53137fce" providerId="LiveId" clId="{1ED3F5A4-725B-488C-B502-85ED45716738}" dt="2025-05-24T05:45:18.318" v="4513"/>
        <pc:sldMkLst>
          <pc:docMk/>
          <pc:sldMk cId="2523760510" sldId="269"/>
        </pc:sldMkLst>
        <pc:spChg chg="mod">
          <ac:chgData name="Brian D'Agostino" userId="8cd1811e53137fce" providerId="LiveId" clId="{1ED3F5A4-725B-488C-B502-85ED45716738}" dt="2025-05-22T23:15:33.389" v="4386" actId="113"/>
          <ac:spMkLst>
            <pc:docMk/>
            <pc:sldMk cId="2523760510" sldId="269"/>
            <ac:spMk id="2" creationId="{E62E8FFE-3B00-22EF-820F-00CA68D77580}"/>
          </ac:spMkLst>
        </pc:spChg>
        <pc:spChg chg="mod">
          <ac:chgData name="Brian D'Agostino" userId="8cd1811e53137fce" providerId="LiveId" clId="{1ED3F5A4-725B-488C-B502-85ED45716738}" dt="2025-05-22T23:14:17.880" v="4382" actId="207"/>
          <ac:spMkLst>
            <pc:docMk/>
            <pc:sldMk cId="2523760510" sldId="269"/>
            <ac:spMk id="3" creationId="{ED32A816-547F-95A2-7764-F445C81A96B9}"/>
          </ac:spMkLst>
        </pc:spChg>
      </pc:sldChg>
      <pc:sldChg chg="add">
        <pc:chgData name="Brian D'Agostino" userId="8cd1811e53137fce" providerId="LiveId" clId="{1ED3F5A4-725B-488C-B502-85ED45716738}" dt="2025-05-22T23:09:08.646" v="4306"/>
        <pc:sldMkLst>
          <pc:docMk/>
          <pc:sldMk cId="3437825316" sldId="270"/>
        </pc:sldMkLst>
      </pc:sldChg>
    </pc:docChg>
  </pc:docChgLst>
  <pc:docChgLst>
    <pc:chgData name="Brian D'Agostino" userId="8cd1811e53137fce" providerId="LiveId" clId="{3E8D59A5-2F33-4F24-891D-C17BCD557362}"/>
    <pc:docChg chg="modSld">
      <pc:chgData name="Brian D'Agostino" userId="8cd1811e53137fce" providerId="LiveId" clId="{3E8D59A5-2F33-4F24-891D-C17BCD557362}" dt="2025-05-25T07:13:32.219" v="92"/>
      <pc:docMkLst>
        <pc:docMk/>
      </pc:docMkLst>
      <pc:sldChg chg="modSp modAnim">
        <pc:chgData name="Brian D'Agostino" userId="8cd1811e53137fce" providerId="LiveId" clId="{3E8D59A5-2F33-4F24-891D-C17BCD557362}" dt="2025-05-25T07:13:32.219" v="92"/>
        <pc:sldMkLst>
          <pc:docMk/>
          <pc:sldMk cId="1755278016" sldId="264"/>
        </pc:sldMkLst>
        <pc:spChg chg="mod">
          <ac:chgData name="Brian D'Agostino" userId="8cd1811e53137fce" providerId="LiveId" clId="{3E8D59A5-2F33-4F24-891D-C17BCD557362}" dt="2025-05-25T07:12:33.996" v="90" actId="14"/>
          <ac:spMkLst>
            <pc:docMk/>
            <pc:sldMk cId="1755278016" sldId="264"/>
            <ac:spMk id="3" creationId="{DF201B8A-0A85-09E2-3F48-EFE5045EEF6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61EED9-BD49-BE8A-0012-0F79352389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29C11A-DC5E-46C9-8355-52D519FEDD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79B104-9229-4D89-F795-582CE65F5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FD307-ED28-42B7-BF5D-1BECFD664C1F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B39D2F-E8DA-5735-22D7-3676B0F97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E6AA28-0997-7AEA-4681-D8ADE1575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54AAA-5FE1-411D-B31A-024653D43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916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D6913B-ED2A-A0E5-869F-A755D61D3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4686E1-CC05-BBAA-A240-2C3A854EBE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E3827B-48C6-0419-2E96-D3BEAC66D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FD307-ED28-42B7-BF5D-1BECFD664C1F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221994-65D4-C0F0-6737-D782BA212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6624CE-D239-0795-D916-BE27A75A3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54AAA-5FE1-411D-B31A-024653D43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555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E3BE761-8ED5-6834-0E7F-E607E4A71F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AE200C-F05C-3340-769E-A561BB056F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EF6EE6-88E9-047F-7BBC-88F0E84DD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FD307-ED28-42B7-BF5D-1BECFD664C1F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602C67-2664-3C96-9C6D-78E1438CC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E484A-6286-0378-66CF-EFD44B5B7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54AAA-5FE1-411D-B31A-024653D43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071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D4CA6-D487-C4D2-AE07-F5BE3FA81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E1DD51-29FE-C755-04B6-4BB1CAF434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5CEFC2-01DB-152B-BC34-3331C8802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FD307-ED28-42B7-BF5D-1BECFD664C1F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2C47F5-C231-44BA-1121-4380C3B4F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99FF7D-F069-E66D-6C08-2B5E9E0FC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54AAA-5FE1-411D-B31A-024653D43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595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11F82-BAEF-673A-2198-B57283ADFB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F119FB-4855-EFB5-F74D-7EBB2611D9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EC85C8-2EA5-E65E-E8DD-4C23B96F5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FD307-ED28-42B7-BF5D-1BECFD664C1F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8E2F8D-AD49-4044-A30E-47423DC06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CFF795-AF8F-BB50-3F54-4ED01FEDB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54AAA-5FE1-411D-B31A-024653D43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557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324F6F-B56C-EC0A-C9E8-F88FC6E4DB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700DE0-C50B-C204-75ED-7A6B45BA0A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3F38D8-DE6E-FD92-AAB7-CDD20FC841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D06BBE-4A86-4209-E3AF-F1CC506D3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FD307-ED28-42B7-BF5D-1BECFD664C1F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96A8ED-2BC2-7E7E-7084-771BA6319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CBD94-142F-5311-1E7B-5C193E195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54AAA-5FE1-411D-B31A-024653D43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590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C913D-5D7C-A9B4-BFA1-D5087A72D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CC1C75-231E-960F-3DC1-AF618CDBE5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40BB7D-5312-A0AB-91C2-05B130038F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C13506-D345-5576-FD39-A844E7F487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8F2640-DED4-8768-527F-286DF1982F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477E384-D452-59AE-4B53-643525AF8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FD307-ED28-42B7-BF5D-1BECFD664C1F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7A66A90-449D-A76F-E112-4B3EF55C8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3DEE4D-FAA1-D34B-63BB-C4F2D8029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54AAA-5FE1-411D-B31A-024653D43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777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0E783E-BB60-C684-F029-1E5B6A88F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0E1E5E-5767-1D9D-5FDD-CF3CCC5CF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FD307-ED28-42B7-BF5D-1BECFD664C1F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1A10A5-3B32-A9AB-DF2B-9692604BB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64AD61-1E71-A47F-A9C2-92E6D62B6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54AAA-5FE1-411D-B31A-024653D43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744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28EAE5-4E88-3BAA-3931-CCC209C75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FD307-ED28-42B7-BF5D-1BECFD664C1F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BFADE82-26CE-F758-FE70-9A6F28A58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F5055F-F141-B2E5-9718-BCC367D91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54AAA-5FE1-411D-B31A-024653D43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199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C2D89-4F82-B9BF-3237-1704B6059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436D1D-6171-6AD7-2E57-11F74C6FDC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ACBE68-C749-B7A1-04F3-A4A8C5F862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767148-EEBA-10AE-323A-E9BF92443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FD307-ED28-42B7-BF5D-1BECFD664C1F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DE00C5-F1C7-F27D-0323-9A15F4902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5B38FD-9240-B9A0-1B76-2FC33159E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54AAA-5FE1-411D-B31A-024653D43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019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9EB9C-D972-1253-D74A-9269CE8782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2D7CD96-F193-B76F-1DAB-FD7D1635AD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A9D54E-25C8-3887-211F-80D42ED54A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B77D92-742D-8868-D6C9-A0B304B8D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FD307-ED28-42B7-BF5D-1BECFD664C1F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50B291-DE7C-9B13-3FC9-CA4AC31AE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A837C7-E1F6-30A9-76EE-AD5354718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54AAA-5FE1-411D-B31A-024653D43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988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D33BAE-0F64-3BA0-C808-50EB2217E0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ACF015-3E5F-6C36-1A5E-739CAC4CFE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ADA470-A79D-3418-7263-1C44E3E4A2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CFFD307-ED28-42B7-BF5D-1BECFD664C1F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D53028-528E-5387-74C5-5AF51BDF18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0C2130-3959-6FA5-EF42-2CEE67FA9A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6954AAA-5FE1-411D-B31A-024653D43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591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bdagostino.com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regardconscient.net/newsletter/accueil-peps.html" TargetMode="External"/><Relationship Id="rId2" Type="http://schemas.openxmlformats.org/officeDocument/2006/relationships/hyperlink" Target="https://psychohistory.us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arentsfirst.net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DFF28-55D8-59B1-D86C-244F6CF8D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805543"/>
            <a:ext cx="10515600" cy="212271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White Poverty: Class and the Social </a:t>
            </a:r>
            <a:b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Construction of Race in the United States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800" b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Brian D’Agostino, Ph.D.</a:t>
            </a:r>
            <a:br>
              <a:rPr lang="en-US" sz="3800" b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800" b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bdagostino.com</a:t>
            </a:r>
            <a:br>
              <a:rPr lang="en-US" sz="4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422289C3-9BF4-5CC1-4D22-18B731DF1EAF}"/>
              </a:ext>
            </a:extLst>
          </p:cNvPr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4097" y="2928257"/>
            <a:ext cx="6323806" cy="3319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59011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CD0AD-54A2-A5AD-7960-7ADD376E9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tx2"/>
                </a:solidFill>
                <a:latin typeface="+mn-lt"/>
                <a:cs typeface="Times New Roman" panose="02020603050405020304" pitchFamily="18" charset="0"/>
              </a:rPr>
              <a:t>Bibliography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16CA23-157F-D190-F9EB-BA6B139399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5677"/>
            <a:ext cx="10515600" cy="4751286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Barber, William J. (2024). </a:t>
            </a:r>
            <a:r>
              <a:rPr lang="en-US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White Poverty: How Exposing Myths about Race and Class can Reconstruct American Democracy.  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W. W. Norton &amp; Company, New York: NY.</a:t>
            </a:r>
          </a:p>
          <a:p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D’Agostino, Brian (2012), </a:t>
            </a:r>
            <a:r>
              <a:rPr lang="en-US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Middle Class Fights Back: How Progressive Movements Can Restore Democracy in America. 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Praeger, Santa Barbara, CA.</a:t>
            </a:r>
          </a:p>
          <a:p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D’Agostino, Brian (2023). </a:t>
            </a:r>
            <a:r>
              <a:rPr lang="en-US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Interdisciplinary Handbook of Perceptual Control Theory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Chapter 14, “Sources and Dynamics of the Self: PCT, Psychoanalysis, and the Control of Self-Image,” Elsevier: Cambridge, MA. 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bdagostino.com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Ehrenreich, Barbara (2001/2010). </a:t>
            </a:r>
            <a:r>
              <a:rPr lang="en-US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Nickel and Dimed: On (Not) Getting By in America. 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Metropolitan Books, New York: NY.</a:t>
            </a:r>
          </a:p>
          <a:p>
            <a:endParaRPr lang="en-US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10715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11F157-DE31-7B96-CB55-6BF7C1FE1D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0480A8-DD0A-90F6-88F7-EFF287F95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805543"/>
            <a:ext cx="10515600" cy="212271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White Poverty: Class and the Social </a:t>
            </a:r>
            <a:b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Construction of Race in the United States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800" b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Brian D’Agostino, Ph.D.</a:t>
            </a:r>
            <a:br>
              <a:rPr lang="en-US" sz="3800" b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800" b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bdagostino.com</a:t>
            </a:r>
            <a:br>
              <a:rPr lang="en-US" sz="4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B5046DF1-9E3F-9420-EA06-5583F1115A04}"/>
              </a:ext>
            </a:extLst>
          </p:cNvPr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4097" y="2928257"/>
            <a:ext cx="6323806" cy="3319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7825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0CAC9-9072-B4AD-B59B-74FF5EBF4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/>
              <a:t>Who is Poor in the US?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594445-17C3-BB86-4255-22FA5D0ECD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More than 40% of Americans</a:t>
            </a:r>
          </a:p>
          <a:p>
            <a:r>
              <a:rPr lang="en-US" sz="4000" dirty="0"/>
              <a:t>Greatly undercounted by Official Poverty Measure (OPM), which neglects many categories of inflation (especially rent) since 1960s</a:t>
            </a:r>
          </a:p>
          <a:p>
            <a:r>
              <a:rPr lang="en-US" sz="4000" dirty="0"/>
              <a:t>Less than $60,000 annual income (family of four)</a:t>
            </a:r>
          </a:p>
        </p:txBody>
      </p:sp>
    </p:spTree>
    <p:extLst>
      <p:ext uri="{BB962C8B-B14F-4D97-AF65-F5344CB8AC3E}">
        <p14:creationId xmlns:p14="http://schemas.microsoft.com/office/powerpoint/2010/main" val="243704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62D7B-F917-EA95-B019-E117C0979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/>
              <a:t>Who is Poor in the US?</a:t>
            </a:r>
            <a:endParaRPr lang="en-US" sz="4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F0825E-F6E7-5E42-C87D-CCDFCE4066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69169"/>
            <a:ext cx="10515600" cy="4351338"/>
          </a:xfrm>
        </p:spPr>
        <p:txBody>
          <a:bodyPr>
            <a:normAutofit/>
          </a:bodyPr>
          <a:lstStyle/>
          <a:p>
            <a:r>
              <a:rPr lang="en-US" sz="4000" dirty="0"/>
              <a:t>No net worth or negative net worth (debt)</a:t>
            </a:r>
          </a:p>
          <a:p>
            <a:r>
              <a:rPr lang="en-US" sz="4000" dirty="0"/>
              <a:t>Cannot meet basic monthly expenses if they had a $400 emergency</a:t>
            </a:r>
          </a:p>
          <a:p>
            <a:r>
              <a:rPr lang="en-US" sz="4000" dirty="0"/>
              <a:t>More than 130 million Americans</a:t>
            </a:r>
          </a:p>
          <a:p>
            <a:pPr lvl="1"/>
            <a:r>
              <a:rPr lang="en-US" sz="3600" dirty="0"/>
              <a:t>45 million (35% of 130) are Black, Latino or Native</a:t>
            </a:r>
          </a:p>
          <a:p>
            <a:pPr lvl="1"/>
            <a:r>
              <a:rPr lang="en-US" sz="3600" dirty="0"/>
              <a:t>85 million (65% of 130) are White or Asian</a:t>
            </a:r>
          </a:p>
        </p:txBody>
      </p:sp>
    </p:spTree>
    <p:extLst>
      <p:ext uri="{BB962C8B-B14F-4D97-AF65-F5344CB8AC3E}">
        <p14:creationId xmlns:p14="http://schemas.microsoft.com/office/powerpoint/2010/main" val="2024063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756C3B-89C4-A4B8-C061-653B423A54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81059-FC8F-65B0-CBF8-C17A1D8BF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/>
              <a:t>Re-election of Donald Trump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A11B54-A978-94BF-973F-7B7BEA3776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0200"/>
            <a:ext cx="10515600" cy="4587649"/>
          </a:xfrm>
        </p:spPr>
        <p:txBody>
          <a:bodyPr>
            <a:normAutofit fontScale="77500" lnSpcReduction="20000"/>
          </a:bodyPr>
          <a:lstStyle/>
          <a:p>
            <a:r>
              <a:rPr lang="en-US" sz="4700" dirty="0"/>
              <a:t>White Americans who voted in 2024</a:t>
            </a:r>
          </a:p>
          <a:p>
            <a:pPr lvl="1"/>
            <a:r>
              <a:rPr lang="en-US" sz="4200" dirty="0"/>
              <a:t>6 in 10 voted for Donald Trump</a:t>
            </a:r>
          </a:p>
          <a:p>
            <a:pPr lvl="1"/>
            <a:r>
              <a:rPr lang="en-US" sz="4200" dirty="0"/>
              <a:t>4 in 10 voted for Kamala Harris</a:t>
            </a:r>
          </a:p>
          <a:p>
            <a:r>
              <a:rPr lang="en-US" sz="4700" dirty="0"/>
              <a:t>Two major factors explain US presidential elections</a:t>
            </a:r>
          </a:p>
          <a:p>
            <a:pPr lvl="1"/>
            <a:r>
              <a:rPr lang="en-US" sz="4200" dirty="0"/>
              <a:t>Current state of the economy; high inflation favored Trump</a:t>
            </a:r>
          </a:p>
          <a:p>
            <a:pPr lvl="1"/>
            <a:r>
              <a:rPr lang="en-US" sz="4200" dirty="0"/>
              <a:t>Ideology and party identification </a:t>
            </a:r>
          </a:p>
          <a:p>
            <a:r>
              <a:rPr lang="en-US" sz="4600" dirty="0"/>
              <a:t>Economic distress and racial politics together elected Trump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139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076CA7-B459-539E-5543-13AC5233F5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0E476D-0FF7-6316-CF21-1CB7FD2B6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/>
              <a:t>History of Racial Politics in the U.S.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5C09BF-BA1E-25B9-DAA5-95C2AFED28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828" y="1556658"/>
            <a:ext cx="10515600" cy="4750934"/>
          </a:xfrm>
        </p:spPr>
        <p:txBody>
          <a:bodyPr/>
          <a:lstStyle/>
          <a:p>
            <a:r>
              <a:rPr lang="en-US" sz="3300" dirty="0"/>
              <a:t>Three centuries of Black slavery (1565 to 1865) and Native American genocide</a:t>
            </a:r>
          </a:p>
          <a:p>
            <a:r>
              <a:rPr lang="en-US" sz="3300" dirty="0"/>
              <a:t>Waves of racial liberation and backlash</a:t>
            </a:r>
          </a:p>
          <a:p>
            <a:pPr lvl="1"/>
            <a:r>
              <a:rPr lang="en-US" sz="2800" dirty="0"/>
              <a:t>Reconstruction (1867 to 1877) followed by Jim Crow (1880s to 1950s)</a:t>
            </a:r>
          </a:p>
          <a:p>
            <a:pPr lvl="1"/>
            <a:r>
              <a:rPr lang="en-US" sz="2800" dirty="0"/>
              <a:t>Civil Rights Movement (1950s to 1960s) followed by Republican Southern Strategy and realignment (1960s to 1980s)</a:t>
            </a:r>
          </a:p>
          <a:p>
            <a:pPr lvl="1"/>
            <a:r>
              <a:rPr lang="en-US" sz="2800" dirty="0"/>
              <a:t>Obama Administration (2008-2016) followed by Tea Party backlash and MAGA (2010 to present)</a:t>
            </a:r>
          </a:p>
          <a:p>
            <a:pPr lvl="1"/>
            <a:r>
              <a:rPr lang="en-US" sz="2800" dirty="0"/>
              <a:t>Poor People’s Campaign (2017 to present)</a:t>
            </a:r>
          </a:p>
        </p:txBody>
      </p:sp>
    </p:spTree>
    <p:extLst>
      <p:ext uri="{BB962C8B-B14F-4D97-AF65-F5344CB8AC3E}">
        <p14:creationId xmlns:p14="http://schemas.microsoft.com/office/powerpoint/2010/main" val="2987776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71DDB2-E2A8-1290-A52B-62BB1CF8C3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B5067B-1E5D-FA3A-4AFA-2ACB2C7F8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Reactionary and Liberal White Americans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3D12BC-4005-DD63-A80A-A53F912564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300" dirty="0"/>
              <a:t>Lloyd deMause’s “</a:t>
            </a:r>
            <a:r>
              <a:rPr lang="en-US" sz="3300" dirty="0" err="1"/>
              <a:t>psychoclasses</a:t>
            </a:r>
            <a:r>
              <a:rPr lang="en-US" sz="3300" dirty="0"/>
              <a:t>” and George Lakoff’s “strict father” vs. “nurturing parent” types</a:t>
            </a:r>
          </a:p>
          <a:p>
            <a:r>
              <a:rPr lang="en-US" sz="3300" dirty="0"/>
              <a:t>Punitive parenting (“strict father”) creates repression of anger and displacement onto scapegoats including racial minorities (Milburn and Conrad’s </a:t>
            </a:r>
            <a:r>
              <a:rPr lang="en-US" sz="3300" i="1" dirty="0"/>
              <a:t>Raised to Rage</a:t>
            </a:r>
            <a:r>
              <a:rPr lang="en-US" sz="3300" dirty="0"/>
              <a:t>, 2016; cited in D’Agostino, 2023)</a:t>
            </a:r>
          </a:p>
          <a:p>
            <a:r>
              <a:rPr lang="en-US" sz="3300" dirty="0"/>
              <a:t>Nurturing parenting and healing of childhood trauma enable a politics of solidarity and racial inclusion. </a:t>
            </a:r>
          </a:p>
        </p:txBody>
      </p:sp>
    </p:spTree>
    <p:extLst>
      <p:ext uri="{BB962C8B-B14F-4D97-AF65-F5344CB8AC3E}">
        <p14:creationId xmlns:p14="http://schemas.microsoft.com/office/powerpoint/2010/main" val="3183420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2E8FFE-3B00-22EF-820F-00CA68D77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chemeClr val="tx2"/>
                </a:solidFill>
                <a:latin typeface="+mn-lt"/>
              </a:rPr>
              <a:t>Social Change Through Parenting Education</a:t>
            </a:r>
            <a:br>
              <a:rPr lang="en-US" dirty="0">
                <a:solidFill>
                  <a:schemeClr val="tx2"/>
                </a:solidFill>
                <a:latin typeface="+mn-lt"/>
              </a:rPr>
            </a:br>
            <a:r>
              <a:rPr lang="en-US" sz="3600" dirty="0">
                <a:solidFill>
                  <a:schemeClr val="tx2"/>
                </a:solidFill>
                <a:latin typeface="+mn-lt"/>
              </a:rPr>
              <a:t>D’Agostino (2023), pp. 337-338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32A816-547F-95A2-7764-F445C81A96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tx2"/>
                </a:solidFill>
              </a:rPr>
              <a:t>H. van de </a:t>
            </a:r>
            <a:r>
              <a:rPr lang="en-US" dirty="0" err="1">
                <a:solidFill>
                  <a:schemeClr val="tx2"/>
                </a:solidFill>
              </a:rPr>
              <a:t>Rijt</a:t>
            </a:r>
            <a:r>
              <a:rPr lang="en-US" dirty="0">
                <a:solidFill>
                  <a:schemeClr val="tx2"/>
                </a:solidFill>
              </a:rPr>
              <a:t> and F. </a:t>
            </a:r>
            <a:r>
              <a:rPr lang="en-US" dirty="0" err="1">
                <a:solidFill>
                  <a:schemeClr val="tx2"/>
                </a:solidFill>
              </a:rPr>
              <a:t>Plooij</a:t>
            </a:r>
            <a:r>
              <a:rPr lang="en-US" dirty="0">
                <a:solidFill>
                  <a:schemeClr val="tx2"/>
                </a:solidFill>
              </a:rPr>
              <a:t> (2017), </a:t>
            </a:r>
            <a:r>
              <a:rPr lang="en-US" i="1" dirty="0">
                <a:solidFill>
                  <a:schemeClr val="tx2"/>
                </a:solidFill>
              </a:rPr>
              <a:t>The Wonder Weeks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Home visiting programs for post-partum doulas and pediatric nurses (to support healthy attachment and parents’ capacity for mentalization/reflective function).</a:t>
            </a:r>
          </a:p>
          <a:p>
            <a:r>
              <a:rPr lang="en-US" dirty="0">
                <a:solidFill>
                  <a:schemeClr val="tx2"/>
                </a:solidFill>
              </a:rPr>
              <a:t>M. Kind (2014), “Teaching Parenting in Schools” </a:t>
            </a:r>
            <a:r>
              <a:rPr lang="en-US" i="1" dirty="0">
                <a:solidFill>
                  <a:schemeClr val="tx2"/>
                </a:solidFill>
              </a:rPr>
              <a:t>Psychohistory News Vol. 33</a:t>
            </a:r>
            <a:r>
              <a:rPr lang="en-US" dirty="0">
                <a:solidFill>
                  <a:schemeClr val="tx2"/>
                </a:solidFill>
              </a:rPr>
              <a:t>, No. 3 (Summer)  </a:t>
            </a:r>
            <a:r>
              <a:rPr lang="en-US" dirty="0">
                <a:solidFill>
                  <a:schemeClr val="tx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psychohistory.us</a:t>
            </a:r>
            <a:r>
              <a:rPr lang="en-US" dirty="0">
                <a:solidFill>
                  <a:schemeClr val="tx2"/>
                </a:solidFill>
              </a:rPr>
              <a:t> </a:t>
            </a:r>
          </a:p>
          <a:p>
            <a:r>
              <a:rPr lang="en-US" dirty="0">
                <a:solidFill>
                  <a:schemeClr val="tx2"/>
                </a:solidFill>
              </a:rPr>
              <a:t>PEPS Magazine (in French); supports positive parenting </a:t>
            </a:r>
            <a:r>
              <a:rPr lang="en-US" dirty="0">
                <a:solidFill>
                  <a:schemeClr val="tx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regardconscient.net/newsletter/accueil-peps.html</a:t>
            </a:r>
            <a:r>
              <a:rPr lang="en-US" dirty="0">
                <a:solidFill>
                  <a:schemeClr val="tx2"/>
                </a:solidFill>
              </a:rPr>
              <a:t> </a:t>
            </a:r>
          </a:p>
          <a:p>
            <a:r>
              <a:rPr lang="en-US" dirty="0">
                <a:solidFill>
                  <a:schemeClr val="tx2"/>
                </a:solidFill>
              </a:rPr>
              <a:t>Parents First!, an educational organization that supports parenthood  </a:t>
            </a:r>
            <a:r>
              <a:rPr lang="en-US" dirty="0">
                <a:solidFill>
                  <a:schemeClr val="tx2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parentsfirst.net</a:t>
            </a:r>
            <a:r>
              <a:rPr lang="en-US" dirty="0">
                <a:solidFill>
                  <a:schemeClr val="tx2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23760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8C3177-68BD-BD13-AF29-E931E41D94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66C89D-A99A-21D6-49EA-B7D8920B2D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5043" y="770370"/>
            <a:ext cx="10961914" cy="1325563"/>
          </a:xfrm>
        </p:spPr>
        <p:txBody>
          <a:bodyPr>
            <a:normAutofit/>
          </a:bodyPr>
          <a:lstStyle/>
          <a:p>
            <a:pPr algn="ctr"/>
            <a:r>
              <a:rPr lang="en-US" sz="4100" b="1" dirty="0"/>
              <a:t>Confronting Plutocracy, Militarism, and Austerity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201B8A-0A85-09E2-3F48-EFE5045EEF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45773"/>
            <a:ext cx="10515600" cy="3631190"/>
          </a:xfrm>
        </p:spPr>
        <p:txBody>
          <a:bodyPr/>
          <a:lstStyle/>
          <a:p>
            <a:r>
              <a:rPr lang="en-US" sz="3200" dirty="0"/>
              <a:t>Trump’s May 2025 “Big, Beautiful Bill”</a:t>
            </a:r>
          </a:p>
          <a:p>
            <a:pPr lvl="1"/>
            <a:r>
              <a:rPr lang="en-US" sz="2800" dirty="0"/>
              <a:t>Plutocracy: Massive tax cuts for the rich</a:t>
            </a:r>
          </a:p>
          <a:p>
            <a:pPr lvl="1"/>
            <a:r>
              <a:rPr lang="en-US" sz="2800" dirty="0"/>
              <a:t>Militarism: Increases to already bloated military spending</a:t>
            </a:r>
          </a:p>
          <a:p>
            <a:pPr lvl="1"/>
            <a:r>
              <a:rPr lang="en-US" sz="2800" dirty="0"/>
              <a:t>Austerity: Cuts to Medicaid, food assistance, and education; will devastate millions of poor Americans of all races</a:t>
            </a:r>
          </a:p>
          <a:p>
            <a:r>
              <a:rPr lang="en-US" sz="3200" dirty="0"/>
              <a:t>Tax cuts and military spending, even with austerity, will bankrupt the state (c.f. French </a:t>
            </a:r>
            <a:r>
              <a:rPr lang="en-US" sz="3200" dirty="0" err="1"/>
              <a:t>ancien</a:t>
            </a:r>
            <a:r>
              <a:rPr lang="en-US" sz="3200" dirty="0"/>
              <a:t> regime in 1789)</a:t>
            </a:r>
          </a:p>
        </p:txBody>
      </p:sp>
    </p:spTree>
    <p:extLst>
      <p:ext uri="{BB962C8B-B14F-4D97-AF65-F5344CB8AC3E}">
        <p14:creationId xmlns:p14="http://schemas.microsoft.com/office/powerpoint/2010/main" val="1755278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654BE3-F31A-05D7-993C-3E0B3D8A12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F4169-FE34-5D9F-8D73-D24165120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Towards a New Political-Economy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29DF33-0650-580E-02DE-F28A8C6965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Cause of poverty and increasing wealth inequality: A political-economic system in which enterprises are owned by external stockholders, not workers and stakeholders</a:t>
            </a:r>
          </a:p>
          <a:p>
            <a:r>
              <a:rPr lang="en-US" dirty="0"/>
              <a:t>This property system concentrates wealth (c.f. board game Monopoly) and political power</a:t>
            </a:r>
          </a:p>
          <a:p>
            <a:r>
              <a:rPr lang="en-US" dirty="0"/>
              <a:t>Viable alternative: worker-owned enterprises (c.f. Mondragon Cooperative Corporation, Spain)</a:t>
            </a:r>
          </a:p>
          <a:p>
            <a:r>
              <a:rPr lang="en-US" dirty="0"/>
              <a:t>New fiscal priorities: tax the rich, cut back bloated war economy, public investment in green economy and general prosperity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0759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1308</TotalTime>
  <Words>784</Words>
  <Application>Microsoft Office PowerPoint</Application>
  <PresentationFormat>Widescreen</PresentationFormat>
  <Paragraphs>53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Aptos</vt:lpstr>
      <vt:lpstr>Aptos Display</vt:lpstr>
      <vt:lpstr>Arial</vt:lpstr>
      <vt:lpstr>Times New Roman</vt:lpstr>
      <vt:lpstr>Office Theme</vt:lpstr>
      <vt:lpstr>White Poverty: Class and the Social  Construction of Race in the United States  Brian D’Agostino, Ph.D. bdagostino.com </vt:lpstr>
      <vt:lpstr>Who is Poor in the US?</vt:lpstr>
      <vt:lpstr>Who is Poor in the US?</vt:lpstr>
      <vt:lpstr>Re-election of Donald Trump</vt:lpstr>
      <vt:lpstr>History of Racial Politics in the U.S.</vt:lpstr>
      <vt:lpstr>Reactionary and Liberal White Americans</vt:lpstr>
      <vt:lpstr>Social Change Through Parenting Education D’Agostino (2023), pp. 337-338</vt:lpstr>
      <vt:lpstr>Confronting Plutocracy, Militarism, and Austerity</vt:lpstr>
      <vt:lpstr>Towards a New Political-Economy</vt:lpstr>
      <vt:lpstr>Bibliography</vt:lpstr>
      <vt:lpstr>White Poverty: Class and the Social  Construction of Race in the United States  Brian D’Agostino, Ph.D. bdagostino.com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Brian D'Agostino</dc:creator>
  <cp:lastModifiedBy>Brian D'Agostino</cp:lastModifiedBy>
  <cp:revision>1</cp:revision>
  <dcterms:created xsi:type="dcterms:W3CDTF">2025-05-22T06:18:33Z</dcterms:created>
  <dcterms:modified xsi:type="dcterms:W3CDTF">2025-05-25T07:13:32Z</dcterms:modified>
</cp:coreProperties>
</file>